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66"/>
  </p:notesMasterIdLst>
  <p:sldIdLst>
    <p:sldId id="260" r:id="rId3"/>
    <p:sldId id="261" r:id="rId4"/>
    <p:sldId id="262" r:id="rId5"/>
    <p:sldId id="263" r:id="rId6"/>
    <p:sldId id="264" r:id="rId7"/>
    <p:sldId id="321" r:id="rId8"/>
    <p:sldId id="265" r:id="rId9"/>
    <p:sldId id="266" r:id="rId10"/>
    <p:sldId id="341" r:id="rId11"/>
    <p:sldId id="268" r:id="rId12"/>
    <p:sldId id="270" r:id="rId13"/>
    <p:sldId id="271" r:id="rId14"/>
    <p:sldId id="333" r:id="rId15"/>
    <p:sldId id="323" r:id="rId16"/>
    <p:sldId id="324" r:id="rId17"/>
    <p:sldId id="325" r:id="rId18"/>
    <p:sldId id="326" r:id="rId19"/>
    <p:sldId id="327" r:id="rId20"/>
    <p:sldId id="328" r:id="rId21"/>
    <p:sldId id="337" r:id="rId22"/>
    <p:sldId id="338" r:id="rId23"/>
    <p:sldId id="329" r:id="rId24"/>
    <p:sldId id="330" r:id="rId25"/>
    <p:sldId id="331" r:id="rId26"/>
    <p:sldId id="272" r:id="rId27"/>
    <p:sldId id="274" r:id="rId28"/>
    <p:sldId id="275" r:id="rId29"/>
    <p:sldId id="276" r:id="rId30"/>
    <p:sldId id="277" r:id="rId31"/>
    <p:sldId id="316" r:id="rId32"/>
    <p:sldId id="317" r:id="rId33"/>
    <p:sldId id="318" r:id="rId34"/>
    <p:sldId id="284" r:id="rId35"/>
    <p:sldId id="285" r:id="rId36"/>
    <p:sldId id="286" r:id="rId37"/>
    <p:sldId id="287" r:id="rId38"/>
    <p:sldId id="311" r:id="rId39"/>
    <p:sldId id="312" r:id="rId40"/>
    <p:sldId id="310" r:id="rId41"/>
    <p:sldId id="30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34" r:id="rId53"/>
    <p:sldId id="335" r:id="rId54"/>
    <p:sldId id="300" r:id="rId55"/>
    <p:sldId id="319" r:id="rId56"/>
    <p:sldId id="320" r:id="rId57"/>
    <p:sldId id="308" r:id="rId58"/>
    <p:sldId id="301" r:id="rId59"/>
    <p:sldId id="307" r:id="rId60"/>
    <p:sldId id="302" r:id="rId61"/>
    <p:sldId id="303" r:id="rId62"/>
    <p:sldId id="304" r:id="rId63"/>
    <p:sldId id="332" r:id="rId64"/>
    <p:sldId id="342" r:id="rId6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73727" autoAdjust="0"/>
  </p:normalViewPr>
  <p:slideViewPr>
    <p:cSldViewPr>
      <p:cViewPr varScale="1">
        <p:scale>
          <a:sx n="55" d="100"/>
          <a:sy n="55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29770585562752E-3"/>
          <c:y val="1.9244306525679843E-2"/>
          <c:w val="0.99168328631958691"/>
          <c:h val="0.75707699037620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Медикаменти парентерално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-5.914260717410324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4B-2E4F-AC07-C9A8B1B98FF8}"/>
                </c:ext>
              </c:extLst>
            </c:dLbl>
            <c:dLbl>
              <c:idx val="6"/>
              <c:layout>
                <c:manualLayout>
                  <c:x val="-2.7777777777777779E-3"/>
                  <c:y val="6.689997083697870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4B-2E4F-AC07-C9A8B1B98FF8}"/>
                </c:ext>
              </c:extLst>
            </c:dLbl>
            <c:dLbl>
              <c:idx val="7"/>
              <c:layout>
                <c:manualLayout>
                  <c:x val="1.3888888888888889E-3"/>
                  <c:y val="6.867891513560804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4B-2E4F-AC07-C9A8B1B98FF8}"/>
                </c:ext>
              </c:extLst>
            </c:dLbl>
            <c:dLbl>
              <c:idx val="8"/>
              <c:layout>
                <c:manualLayout>
                  <c:x val="1.388888888888787E-3"/>
                  <c:y val="-4.288830562846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4B-2E4F-AC07-C9A8B1B98FF8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Под 1</c:v>
                </c:pt>
                <c:pt idx="1">
                  <c:v>1-2,0</c:v>
                </c:pt>
                <c:pt idx="2">
                  <c:v>2,1-4,5</c:v>
                </c:pt>
                <c:pt idx="3">
                  <c:v>4,6-9,9</c:v>
                </c:pt>
                <c:pt idx="4">
                  <c:v>10,0-20,0</c:v>
                </c:pt>
                <c:pt idx="5">
                  <c:v>21-45</c:v>
                </c:pt>
                <c:pt idx="6">
                  <c:v>46-99</c:v>
                </c:pt>
                <c:pt idx="7">
                  <c:v>100-214</c:v>
                </c:pt>
                <c:pt idx="8">
                  <c:v>Над 214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18</c:v>
                </c:pt>
                <c:pt idx="3">
                  <c:v>19</c:v>
                </c:pt>
                <c:pt idx="4">
                  <c:v>17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4B-2E4F-AC07-C9A8B1B98F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Медикаменти перорално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Под 1</c:v>
                </c:pt>
                <c:pt idx="1">
                  <c:v>1-2,0</c:v>
                </c:pt>
                <c:pt idx="2">
                  <c:v>2,1-4,5</c:v>
                </c:pt>
                <c:pt idx="3">
                  <c:v>4,6-9,9</c:v>
                </c:pt>
                <c:pt idx="4">
                  <c:v>10,0-20,0</c:v>
                </c:pt>
                <c:pt idx="5">
                  <c:v>21-45</c:v>
                </c:pt>
                <c:pt idx="6">
                  <c:v>46-99</c:v>
                </c:pt>
                <c:pt idx="7">
                  <c:v>100-214</c:v>
                </c:pt>
                <c:pt idx="8">
                  <c:v>Над 214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4B-2E4F-AC07-C9A8B1B98F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Храни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Под 1</c:v>
                </c:pt>
                <c:pt idx="1">
                  <c:v>1-2,0</c:v>
                </c:pt>
                <c:pt idx="2">
                  <c:v>2,1-4,5</c:v>
                </c:pt>
                <c:pt idx="3">
                  <c:v>4,6-9,9</c:v>
                </c:pt>
                <c:pt idx="4">
                  <c:v>10,0-20,0</c:v>
                </c:pt>
                <c:pt idx="5">
                  <c:v>21-45</c:v>
                </c:pt>
                <c:pt idx="6">
                  <c:v>46-99</c:v>
                </c:pt>
                <c:pt idx="7">
                  <c:v>100-214</c:v>
                </c:pt>
                <c:pt idx="8">
                  <c:v>Над 214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29</c:v>
                </c:pt>
                <c:pt idx="6">
                  <c:v>9</c:v>
                </c:pt>
                <c:pt idx="7">
                  <c:v>9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4B-2E4F-AC07-C9A8B1B98F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Ухапвания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4B-2E4F-AC07-C9A8B1B98F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4B-2E4F-AC07-C9A8B1B98FF8}"/>
                </c:ext>
              </c:extLst>
            </c:dLbl>
            <c:dLbl>
              <c:idx val="5"/>
              <c:layout>
                <c:manualLayout>
                  <c:x val="1.5277777777777777E-2"/>
                  <c:y val="1.8518518518519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4B-2E4F-AC07-C9A8B1B98FF8}"/>
                </c:ext>
              </c:extLst>
            </c:dLbl>
            <c:dLbl>
              <c:idx val="6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4B-2E4F-AC07-C9A8B1B98FF8}"/>
                </c:ext>
              </c:extLst>
            </c:dLbl>
            <c:dLbl>
              <c:idx val="7"/>
              <c:layout>
                <c:manualLayout>
                  <c:x val="1.11111111111112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4B-2E4F-AC07-C9A8B1B98FF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4B-2E4F-AC07-C9A8B1B98F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Под 1</c:v>
                </c:pt>
                <c:pt idx="1">
                  <c:v>1-2,0</c:v>
                </c:pt>
                <c:pt idx="2">
                  <c:v>2,1-4,5</c:v>
                </c:pt>
                <c:pt idx="3">
                  <c:v>4,6-9,9</c:v>
                </c:pt>
                <c:pt idx="4">
                  <c:v>10,0-20,0</c:v>
                </c:pt>
                <c:pt idx="5">
                  <c:v>21-45</c:v>
                </c:pt>
                <c:pt idx="6">
                  <c:v>46-99</c:v>
                </c:pt>
                <c:pt idx="7">
                  <c:v>100-214</c:v>
                </c:pt>
                <c:pt idx="8">
                  <c:v>Над 214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20</c:v>
                </c:pt>
                <c:pt idx="5">
                  <c:v>9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24B-2E4F-AC07-C9A8B1B98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50"/>
        <c:axId val="6128768"/>
        <c:axId val="6130688"/>
      </c:barChart>
      <c:catAx>
        <c:axId val="6128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bg-BG" b="1" i="1" dirty="0"/>
                  <a:t>Време в </a:t>
                </a:r>
                <a:r>
                  <a:rPr lang="en-US" b="1" i="1" dirty="0"/>
                  <a:t>min</a:t>
                </a:r>
                <a:endParaRPr lang="tr-TR" b="1" i="1" dirty="0"/>
              </a:p>
            </c:rich>
          </c:tx>
          <c:layout>
            <c:manualLayout>
              <c:xMode val="edge"/>
              <c:yMode val="edge"/>
              <c:x val="4.0024911414540893E-3"/>
              <c:y val="0.8394014289880431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6130688"/>
        <c:crosses val="autoZero"/>
        <c:auto val="1"/>
        <c:lblAlgn val="ctr"/>
        <c:lblOffset val="100"/>
        <c:noMultiLvlLbl val="0"/>
      </c:catAx>
      <c:valAx>
        <c:axId val="6130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287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443099366556381"/>
          <c:y val="0.8604788993373238"/>
          <c:w val="0.78100637869505019"/>
          <c:h val="0.131086167471013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BG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A3D65AC-5083-4255-A3C0-CCB65A94A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7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4459CB4-2852-46E8-B435-FFBAF5409D85}" type="slidenum">
              <a:rPr lang="en-US" altLang="bg-BG" smtClean="0"/>
              <a:pPr/>
              <a:t>1</a:t>
            </a:fld>
            <a:endParaRPr lang="en-US" altLang="bg-BG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414260EF-C96F-478B-91CC-D2027F4E162A}" type="slidenum">
              <a:rPr lang="bg-BG" altLang="bg-BG">
                <a:latin typeface="Arial" charset="0"/>
              </a:rPr>
              <a:pPr algn="r"/>
              <a:t>1</a:t>
            </a:fld>
            <a:endParaRPr lang="bg-BG" altLang="bg-BG">
              <a:latin typeface="Arial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1650DCB-743A-411D-997F-148F408436F6}" type="slidenum">
              <a:rPr lang="en-US" altLang="bg-BG" smtClean="0"/>
              <a:pPr/>
              <a:t>14</a:t>
            </a:fld>
            <a:endParaRPr lang="en-US" altLang="bg-BG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B64049C0-111C-4A49-B97D-F5790B55F7D8}" type="slidenum">
              <a:rPr lang="bg-BG" altLang="bg-BG">
                <a:latin typeface="Arial" charset="0"/>
              </a:rPr>
              <a:pPr algn="r"/>
              <a:t>14</a:t>
            </a:fld>
            <a:endParaRPr lang="bg-BG" altLang="bg-BG">
              <a:latin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4B229C0-BDD7-4B3F-9141-78D6DF950951}" type="slidenum">
              <a:rPr lang="en-US" altLang="bg-BG" smtClean="0"/>
              <a:pPr/>
              <a:t>15</a:t>
            </a:fld>
            <a:endParaRPr lang="en-US" altLang="bg-BG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A8D8D6D5-D577-4CDD-A5EC-DEF97E6E9865}" type="slidenum">
              <a:rPr lang="bg-BG" altLang="bg-BG">
                <a:latin typeface="Arial" charset="0"/>
              </a:rPr>
              <a:pPr algn="r"/>
              <a:t>15</a:t>
            </a:fld>
            <a:endParaRPr lang="bg-BG" altLang="bg-BG">
              <a:latin typeface="Arial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EF329BA-636F-4B80-BF4F-1672BDBB1F8E}" type="slidenum">
              <a:rPr lang="en-US" altLang="bg-BG" smtClean="0"/>
              <a:pPr/>
              <a:t>16</a:t>
            </a:fld>
            <a:endParaRPr lang="en-US" altLang="bg-BG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42F3C4CA-A08A-4717-8860-1EC696DA4E2E}" type="slidenum">
              <a:rPr lang="bg-BG" altLang="bg-BG">
                <a:latin typeface="Arial" charset="0"/>
              </a:rPr>
              <a:pPr algn="r"/>
              <a:t>16</a:t>
            </a:fld>
            <a:endParaRPr lang="bg-BG" altLang="bg-BG">
              <a:latin typeface="Arial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8FDE9A5-480F-4A25-9B79-DAC54E564666}" type="slidenum">
              <a:rPr lang="en-US" altLang="bg-BG" smtClean="0"/>
              <a:pPr/>
              <a:t>17</a:t>
            </a:fld>
            <a:endParaRPr lang="en-US" altLang="bg-BG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E0587219-A52F-4B03-A361-4328E1D57E1D}" type="slidenum">
              <a:rPr lang="bg-BG" altLang="bg-BG">
                <a:latin typeface="Arial" charset="0"/>
              </a:rPr>
              <a:pPr algn="r"/>
              <a:t>17</a:t>
            </a:fld>
            <a:endParaRPr lang="bg-BG" altLang="bg-BG">
              <a:latin typeface="Arial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Смесен тип диспнея и манифестна дихателна недостатъчност.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6E6619F-B84C-4A9C-AE3C-8476D97020B3}" type="slidenum">
              <a:rPr lang="en-US" altLang="bg-BG" smtClean="0"/>
              <a:pPr/>
              <a:t>18</a:t>
            </a:fld>
            <a:endParaRPr lang="en-US" altLang="bg-BG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A0D28831-5B8D-461E-B678-4C6BE9836615}" type="slidenum">
              <a:rPr lang="bg-BG" altLang="bg-BG">
                <a:latin typeface="Arial" charset="0"/>
              </a:rPr>
              <a:pPr algn="r"/>
              <a:t>18</a:t>
            </a:fld>
            <a:endParaRPr lang="bg-BG" altLang="bg-BG">
              <a:latin typeface="Arial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Водещи са промените в кръвообращението. Отначало компенсаторно повишеният МОС бързо намалява. Поради ниското ПСС и ниското преднатоварване, хипотензията е бърза и трудно контролируема.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65587BF-61F4-4508-93DD-8713886196F3}" type="slidenum">
              <a:rPr lang="en-US" altLang="bg-BG" smtClean="0"/>
              <a:pPr/>
              <a:t>19</a:t>
            </a:fld>
            <a:endParaRPr lang="en-US" altLang="bg-BG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ED37E17-F618-469E-8439-CF7D37254EE9}" type="slidenum">
              <a:rPr lang="bg-BG" altLang="bg-BG">
                <a:latin typeface="Arial" charset="0"/>
              </a:rPr>
              <a:pPr algn="r"/>
              <a:t>19</a:t>
            </a:fld>
            <a:endParaRPr lang="bg-BG" altLang="bg-BG">
              <a:latin typeface="Arial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Съпътстващата симптоматика може да отвлече вниманието от истинските проблеми.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1A947B4-87F9-42D2-8486-54CFBC22194E}" type="slidenum">
              <a:rPr lang="en-US" altLang="bg-BG" smtClean="0"/>
              <a:pPr/>
              <a:t>20</a:t>
            </a:fld>
            <a:endParaRPr lang="en-US" altLang="bg-BG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F3541BBC-908A-413D-A218-DC0984BFC164}" type="slidenum">
              <a:rPr lang="bg-BG" altLang="bg-BG">
                <a:latin typeface="Arial" charset="0"/>
              </a:rPr>
              <a:pPr algn="r"/>
              <a:t>20</a:t>
            </a:fld>
            <a:endParaRPr lang="bg-BG" altLang="bg-BG">
              <a:latin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1A947B4-87F9-42D2-8486-54CFBC22194E}" type="slidenum">
              <a:rPr lang="en-US" altLang="bg-BG" smtClean="0"/>
              <a:pPr/>
              <a:t>21</a:t>
            </a:fld>
            <a:endParaRPr lang="en-US" altLang="bg-BG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F3541BBC-908A-413D-A218-DC0984BFC164}" type="slidenum">
              <a:rPr lang="bg-BG" altLang="bg-BG">
                <a:latin typeface="Arial" charset="0"/>
              </a:rPr>
              <a:pPr algn="r"/>
              <a:t>21</a:t>
            </a:fld>
            <a:endParaRPr lang="bg-BG" altLang="bg-BG">
              <a:latin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1A947B4-87F9-42D2-8486-54CFBC22194E}" type="slidenum">
              <a:rPr lang="en-US" altLang="bg-BG" smtClean="0"/>
              <a:pPr/>
              <a:t>22</a:t>
            </a:fld>
            <a:endParaRPr lang="en-US" altLang="bg-BG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F3541BBC-908A-413D-A218-DC0984BFC164}" type="slidenum">
              <a:rPr lang="bg-BG" altLang="bg-BG">
                <a:latin typeface="Arial" charset="0"/>
              </a:rPr>
              <a:pPr algn="r"/>
              <a:t>22</a:t>
            </a:fld>
            <a:endParaRPr lang="bg-BG" altLang="bg-BG">
              <a:latin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239C483-87FB-4170-A53D-676C986BDA4B}" type="slidenum">
              <a:rPr lang="en-US" altLang="bg-BG" smtClean="0"/>
              <a:pPr/>
              <a:t>23</a:t>
            </a:fld>
            <a:endParaRPr lang="en-US" altLang="bg-BG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39AC68B7-FE1A-46E7-8375-2E87ABCB987F}" type="slidenum">
              <a:rPr lang="bg-BG" altLang="bg-BG">
                <a:latin typeface="Arial" charset="0"/>
              </a:rPr>
              <a:pPr algn="r"/>
              <a:t>23</a:t>
            </a:fld>
            <a:endParaRPr lang="bg-BG" altLang="bg-BG">
              <a:latin typeface="Arial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07B819F-7FCC-40BD-886C-0F60712DB163}" type="slidenum">
              <a:rPr lang="en-US" altLang="bg-BG" smtClean="0"/>
              <a:pPr/>
              <a:t>2</a:t>
            </a:fld>
            <a:endParaRPr lang="en-US" altLang="bg-BG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B5E9CF9-3426-4BF7-8216-68ABE184DC7B}" type="slidenum">
              <a:rPr lang="bg-BG" altLang="bg-BG">
                <a:latin typeface="Arial" charset="0"/>
              </a:rPr>
              <a:pPr algn="r"/>
              <a:t>2</a:t>
            </a:fld>
            <a:endParaRPr lang="bg-BG" altLang="bg-BG">
              <a:latin typeface="Arial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D79498D-9919-4D72-8806-68CDD496350C}" type="slidenum">
              <a:rPr lang="en-US" altLang="bg-BG" smtClean="0"/>
              <a:pPr/>
              <a:t>24</a:t>
            </a:fld>
            <a:endParaRPr lang="en-US" altLang="bg-BG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8DA61EC0-02BE-49A6-A7BA-AF31622311CC}" type="slidenum">
              <a:rPr lang="bg-BG" altLang="bg-BG">
                <a:latin typeface="Arial" charset="0"/>
              </a:rPr>
              <a:pPr algn="r"/>
              <a:t>24</a:t>
            </a:fld>
            <a:endParaRPr lang="bg-BG" altLang="bg-BG">
              <a:latin typeface="Arial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9886858-8E54-4268-BF45-4CA9BED9B331}" type="slidenum">
              <a:rPr lang="en-US" altLang="bg-BG" smtClean="0"/>
              <a:pPr/>
              <a:t>25</a:t>
            </a:fld>
            <a:endParaRPr lang="en-US" altLang="bg-BG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5F953F25-E3D8-4691-A897-B1862EA2D43A}" type="slidenum">
              <a:rPr lang="bg-BG" altLang="bg-BG">
                <a:latin typeface="Arial" charset="0"/>
              </a:rPr>
              <a:pPr algn="r"/>
              <a:t>25</a:t>
            </a:fld>
            <a:endParaRPr lang="bg-BG" altLang="bg-BG">
              <a:latin typeface="Arial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Най-леката степен е кожни и лигавични промени.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FE62C8B-A6C5-468B-9F1D-8AEBCEC12502}" type="slidenum">
              <a:rPr lang="en-US" altLang="bg-BG" smtClean="0"/>
              <a:pPr/>
              <a:t>26</a:t>
            </a:fld>
            <a:endParaRPr lang="en-US" altLang="bg-BG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35C96EC3-BD64-4C79-A458-B9BE7B9AB5F1}" type="slidenum">
              <a:rPr lang="bg-BG" altLang="bg-BG">
                <a:latin typeface="Arial" charset="0"/>
              </a:rPr>
              <a:pPr algn="r"/>
              <a:t>26</a:t>
            </a:fld>
            <a:endParaRPr lang="bg-BG" altLang="bg-BG">
              <a:latin typeface="Arial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Започват явления от виталните системи: дихателна, сърдечно-съдова.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2FAD9D8-E4A8-4CD3-8C85-37AEE9055F64}" type="slidenum">
              <a:rPr lang="en-US" altLang="bg-BG" smtClean="0"/>
              <a:pPr/>
              <a:t>27</a:t>
            </a:fld>
            <a:endParaRPr lang="en-US" altLang="bg-BG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131CA8DB-C2FC-4D40-91C0-414F0E40B573}" type="slidenum">
              <a:rPr lang="bg-BG" altLang="bg-BG">
                <a:latin typeface="Arial" charset="0"/>
              </a:rPr>
              <a:pPr algn="r"/>
              <a:t>27</a:t>
            </a:fld>
            <a:endParaRPr lang="bg-BG" altLang="bg-BG">
              <a:latin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7C513A3-B152-4DCB-AC6C-2A6AC5AB0DC6}" type="slidenum">
              <a:rPr lang="en-US" altLang="bg-BG" smtClean="0"/>
              <a:pPr/>
              <a:t>28</a:t>
            </a:fld>
            <a:endParaRPr lang="en-US" altLang="bg-BG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8FE4FE48-7040-45D8-9C50-5EB3A8518808}" type="slidenum">
              <a:rPr lang="bg-BG" altLang="bg-BG">
                <a:latin typeface="Arial" charset="0"/>
              </a:rPr>
              <a:pPr algn="r"/>
              <a:t>28</a:t>
            </a:fld>
            <a:endParaRPr lang="bg-BG" altLang="bg-BG">
              <a:latin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E4FB0C2-2821-45D9-9103-D5C4865EDFF4}" type="slidenum">
              <a:rPr lang="en-US" altLang="bg-BG" smtClean="0"/>
              <a:pPr/>
              <a:t>29</a:t>
            </a:fld>
            <a:endParaRPr lang="en-US" altLang="bg-BG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A375AE2F-E52E-4007-B16D-02AF92CA7141}" type="slidenum">
              <a:rPr lang="bg-BG" altLang="bg-BG">
                <a:latin typeface="Arial" charset="0"/>
              </a:rPr>
              <a:pPr algn="r"/>
              <a:t>29</a:t>
            </a:fld>
            <a:endParaRPr lang="bg-BG" altLang="bg-BG">
              <a:latin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Неефективна ресусцитация при настъпилите тежки усложнения.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36549C0-4C5E-48CD-A947-537DB2FFCE2E}" type="slidenum">
              <a:rPr lang="en-US" altLang="bg-BG" smtClean="0"/>
              <a:pPr/>
              <a:t>30</a:t>
            </a:fld>
            <a:endParaRPr lang="en-US" altLang="bg-BG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5AA8A43A-1378-4216-B545-11EE24D1421B}" type="slidenum">
              <a:rPr lang="bg-BG" altLang="bg-BG">
                <a:latin typeface="Arial" charset="0"/>
              </a:rPr>
              <a:pPr algn="r"/>
              <a:t>30</a:t>
            </a:fld>
            <a:endParaRPr lang="bg-BG" altLang="bg-BG">
              <a:latin typeface="Arial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22F9DA8-35D9-46B4-8FE2-1615D77DED4E}" type="slidenum">
              <a:rPr lang="en-US" altLang="bg-BG" smtClean="0"/>
              <a:pPr/>
              <a:t>31</a:t>
            </a:fld>
            <a:endParaRPr lang="en-US" altLang="bg-BG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2E4D042-6A0C-4F0C-A7EE-D2013FC24EDB}" type="slidenum">
              <a:rPr lang="bg-BG" altLang="bg-BG">
                <a:latin typeface="Arial" charset="0"/>
              </a:rPr>
              <a:pPr algn="r"/>
              <a:t>31</a:t>
            </a:fld>
            <a:endParaRPr lang="bg-BG" altLang="bg-BG">
              <a:latin typeface="Arial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466FC9F-CF69-4356-B9FE-9609C6AF8704}" type="slidenum">
              <a:rPr lang="en-US" altLang="bg-BG" smtClean="0"/>
              <a:pPr/>
              <a:t>32</a:t>
            </a:fld>
            <a:endParaRPr lang="en-US" altLang="bg-BG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64BE03BF-D251-40B2-A52B-794EB2D28C1D}" type="slidenum">
              <a:rPr lang="bg-BG" altLang="bg-BG">
                <a:latin typeface="Arial" charset="0"/>
              </a:rPr>
              <a:pPr algn="r"/>
              <a:t>32</a:t>
            </a:fld>
            <a:endParaRPr lang="bg-BG" altLang="bg-BG">
              <a:latin typeface="Arial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4D4CC62-F550-4152-8DA9-819290FDA269}" type="slidenum">
              <a:rPr lang="en-US" altLang="bg-BG" smtClean="0"/>
              <a:pPr/>
              <a:t>33</a:t>
            </a:fld>
            <a:endParaRPr lang="en-US" altLang="bg-BG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5EEA335A-A97C-4C67-AC4F-35D9537E4047}" type="slidenum">
              <a:rPr lang="bg-BG" altLang="bg-BG">
                <a:latin typeface="Arial" charset="0"/>
              </a:rPr>
              <a:pPr algn="r"/>
              <a:t>33</a:t>
            </a:fld>
            <a:endParaRPr lang="bg-BG" altLang="bg-BG">
              <a:latin typeface="Arial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Извеждане от средата или премахване на ноксата (токсин, жило на насекомо).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84A9368-A861-4EE2-BF39-CABE31A0D4EF}" type="slidenum">
              <a:rPr lang="en-US" altLang="bg-BG" smtClean="0"/>
              <a:pPr/>
              <a:t>3</a:t>
            </a:fld>
            <a:endParaRPr lang="en-US" altLang="bg-BG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415C35B8-950E-4281-99E8-D003390F7843}" type="slidenum">
              <a:rPr lang="bg-BG" altLang="bg-BG">
                <a:latin typeface="Arial" charset="0"/>
              </a:rPr>
              <a:pPr algn="r"/>
              <a:t>3</a:t>
            </a:fld>
            <a:endParaRPr lang="bg-BG" altLang="bg-BG">
              <a:latin typeface="Arial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Реакцията на всеки организъм е индивидуална.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B25A6A2-8897-4775-A8E5-CDE47FE945FF}" type="slidenum">
              <a:rPr lang="en-US" altLang="bg-BG" smtClean="0"/>
              <a:pPr/>
              <a:t>34</a:t>
            </a:fld>
            <a:endParaRPr lang="en-US" altLang="bg-BG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5AEFC718-CE2F-4025-B321-08DA05AED196}" type="slidenum">
              <a:rPr lang="bg-BG" altLang="bg-BG">
                <a:latin typeface="Arial" charset="0"/>
              </a:rPr>
              <a:pPr algn="r"/>
              <a:t>34</a:t>
            </a:fld>
            <a:endParaRPr lang="bg-BG" altLang="bg-BG">
              <a:latin typeface="Arial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48443D2-F74B-451C-B780-FA86D433E4F9}" type="slidenum">
              <a:rPr lang="en-US" altLang="bg-BG" smtClean="0"/>
              <a:pPr/>
              <a:t>35</a:t>
            </a:fld>
            <a:endParaRPr lang="en-US" altLang="bg-BG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FFF1E74E-C4A3-4B19-A4F0-11AB96EA07D6}" type="slidenum">
              <a:rPr lang="bg-BG" altLang="bg-BG">
                <a:latin typeface="Arial" charset="0"/>
              </a:rPr>
              <a:pPr algn="r"/>
              <a:t>35</a:t>
            </a:fld>
            <a:endParaRPr lang="bg-BG" altLang="bg-BG">
              <a:latin typeface="Arial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BF4A047-CC32-4DA2-B334-F69ABEE49B43}" type="slidenum">
              <a:rPr lang="en-US" altLang="bg-BG" smtClean="0"/>
              <a:pPr/>
              <a:t>36</a:t>
            </a:fld>
            <a:endParaRPr lang="en-US" altLang="bg-BG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6AF3A142-7334-4C62-BA17-C008A48B8921}" type="slidenum">
              <a:rPr lang="bg-BG" altLang="bg-BG">
                <a:latin typeface="Arial" charset="0"/>
              </a:rPr>
              <a:pPr algn="r"/>
              <a:t>36</a:t>
            </a:fld>
            <a:endParaRPr lang="bg-BG" altLang="bg-BG">
              <a:latin typeface="Arial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Масивната инфузионната терапия има значителен принос за терапевтичния успех. При възрастни пациенти това са около 2000-3000 </a:t>
            </a:r>
            <a:r>
              <a:rPr lang="en-US" altLang="bg-BG"/>
              <a:t>ml</a:t>
            </a:r>
            <a:r>
              <a:rPr lang="bg-BG" altLang="bg-BG"/>
              <a:t> разтвор на </a:t>
            </a:r>
            <a:r>
              <a:rPr lang="en-US" altLang="bg-BG"/>
              <a:t>Hartmann.</a:t>
            </a:r>
            <a:endParaRPr lang="bg-BG" altLang="bg-BG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3EF71D4-1447-4BD3-9872-DCFDBF9126A5}" type="slidenum">
              <a:rPr lang="en-US" altLang="bg-BG" smtClean="0"/>
              <a:pPr/>
              <a:t>38</a:t>
            </a:fld>
            <a:endParaRPr lang="en-US" altLang="bg-BG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FD61026A-C43F-4A2E-9D86-75461C00A06A}" type="slidenum">
              <a:rPr lang="en-US" altLang="bg-BG">
                <a:ea typeface="ＭＳ Ｐゴシック" charset="-128"/>
              </a:rPr>
              <a:pPr algn="r"/>
              <a:t>38</a:t>
            </a:fld>
            <a:endParaRPr lang="en-US" altLang="bg-BG" b="1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457200" eaLnBrk="1" hangingPunct="1">
              <a:spcBef>
                <a:spcPct val="0"/>
              </a:spcBef>
            </a:pPr>
            <a:r>
              <a:rPr lang="bg-BG" altLang="bg-BG" sz="1000" dirty="0">
                <a:latin typeface="Arial" charset="0"/>
              </a:rPr>
              <a:t>Всички рискови пациенти трябва да бъдат инструктирани за правилното приложение на </a:t>
            </a:r>
            <a:r>
              <a:rPr lang="en-US" altLang="bg-BG" sz="1000" dirty="0" err="1">
                <a:latin typeface="Arial" charset="0"/>
              </a:rPr>
              <a:t>EpiPen</a:t>
            </a:r>
            <a:r>
              <a:rPr lang="en-US" altLang="bg-BG" sz="1000" baseline="30000" dirty="0">
                <a:latin typeface="Arial" charset="0"/>
                <a:sym typeface="Symbol" pitchFamily="18" charset="2"/>
              </a:rPr>
              <a:t></a:t>
            </a:r>
            <a:r>
              <a:rPr lang="en-US" altLang="bg-BG" sz="1000" dirty="0">
                <a:latin typeface="Arial" charset="0"/>
              </a:rPr>
              <a:t>/</a:t>
            </a:r>
            <a:r>
              <a:rPr lang="en-US" altLang="bg-BG" sz="1000" dirty="0" err="1">
                <a:latin typeface="Arial" charset="0"/>
              </a:rPr>
              <a:t>EpiPen</a:t>
            </a:r>
            <a:r>
              <a:rPr lang="en-US" altLang="bg-BG" sz="1000" baseline="30000" dirty="0">
                <a:latin typeface="Arial" charset="0"/>
                <a:sym typeface="Symbol" pitchFamily="18" charset="2"/>
              </a:rPr>
              <a:t></a:t>
            </a:r>
            <a:r>
              <a:rPr lang="bg-BG" altLang="bg-BG" sz="1000" baseline="30000" dirty="0">
                <a:latin typeface="Arial" charset="0"/>
                <a:sym typeface="Symbol" pitchFamily="18" charset="2"/>
              </a:rPr>
              <a:t>*</a:t>
            </a:r>
            <a:r>
              <a:rPr lang="bg-BG" altLang="bg-BG" sz="1000" dirty="0">
                <a:latin typeface="Arial" charset="0"/>
              </a:rPr>
              <a:t>.След премахване на капачката на автоинжектора, </a:t>
            </a:r>
            <a:r>
              <a:rPr lang="bg-BG" altLang="bg-BG" sz="1000" dirty="0"/>
              <a:t>черния връх се </a:t>
            </a:r>
            <a:r>
              <a:rPr lang="bg-BG" altLang="bg-BG" sz="1000" dirty="0">
                <a:latin typeface="Arial" charset="0"/>
              </a:rPr>
              <a:t>поставя </a:t>
            </a:r>
            <a:r>
              <a:rPr lang="bg-BG" altLang="bg-BG" sz="1000" dirty="0"/>
              <a:t>в близост до месестата външната част на бедрото. Пациента е инструктиран, че не е необходимо да се отстранят всички дрехи, тъй като автоинжекторът е проектиран да работи ефективно през дрехите. Напомнете на пациента в никакъв случай да не докосва черния върха на авто-инжектора.</a:t>
            </a:r>
          </a:p>
          <a:p>
            <a:pPr algn="just" defTabSz="457200" eaLnBrk="1" hangingPunct="1">
              <a:spcBef>
                <a:spcPct val="0"/>
              </a:spcBef>
            </a:pPr>
            <a:r>
              <a:rPr lang="bg-BG" altLang="bg-BG" sz="1000" dirty="0"/>
              <a:t>С бързо движение, инжектора се поставя под ъгъл от 90 градуса спрямо бедрото. Дръжте здраво в бедрото в продължение на няколко секунди. През това време се освобождава пружина-активен механизъм, и дозата </a:t>
            </a:r>
            <a:r>
              <a:rPr lang="en-US" altLang="bg-BG" sz="1000" dirty="0"/>
              <a:t>Adrenaline</a:t>
            </a:r>
            <a:r>
              <a:rPr lang="bg-BG" altLang="bg-BG" sz="1000" dirty="0"/>
              <a:t> се прилага. При упражняване на тренажор, "щракването" показва, че устройството работи правилно. Устройството се премахва и мястото на инжектиране се масажира в продължение на още няколко секунди. Затворя се  балансовата тръба и се прилагат изискванията за правилното изхвърляне</a:t>
            </a:r>
            <a:r>
              <a:rPr lang="en-US" altLang="bg-BG" sz="1000" dirty="0"/>
              <a:t>.</a:t>
            </a:r>
          </a:p>
          <a:p>
            <a:pPr algn="just" defTabSz="457200" eaLnBrk="1" hangingPunct="1">
              <a:spcBef>
                <a:spcPct val="0"/>
              </a:spcBef>
            </a:pPr>
            <a:r>
              <a:rPr lang="bg-BG" altLang="bg-BG" sz="1000" dirty="0"/>
              <a:t>Пациентите трябва да бъдат инструктирани незабавно да отидат в най-близкото Спешно отделение за по-нататъшна медицинска помощ. На пациентите трябва да се напомни да съхраняват своето EpiPen на тъмно място при стайна температура; продължителни температурни крайности (охлаждане или кола, багажник) трябва да се избягват за оптималното функциониране на авто-инжектора. Пациентите трябва да се проверяват EpiPen  ежемесечно за срока на годност и промяна на цвета. Ако срокът е изтекъл или лекарствен разтвор изглежда кафяв, устройството трябва да бъде изхвърлено и заменено веднага с ново.</a:t>
            </a:r>
          </a:p>
          <a:p>
            <a:pPr defTabSz="457200" eaLnBrk="1" hangingPunct="1">
              <a:spcBef>
                <a:spcPct val="0"/>
              </a:spcBef>
            </a:pPr>
            <a:endParaRPr lang="bg-BG" altLang="bg-BG" sz="1000" dirty="0"/>
          </a:p>
          <a:p>
            <a:pPr defTabSz="457200" eaLnBrk="1" hangingPunct="1">
              <a:spcBef>
                <a:spcPct val="0"/>
              </a:spcBef>
            </a:pPr>
            <a:r>
              <a:rPr lang="bg-BG" altLang="bg-BG" sz="1000" dirty="0">
                <a:latin typeface="Arial" charset="0"/>
              </a:rPr>
              <a:t>* </a:t>
            </a:r>
            <a:r>
              <a:rPr lang="en-US" altLang="bg-BG" sz="900" dirty="0" err="1">
                <a:latin typeface="Arial" charset="0"/>
              </a:rPr>
              <a:t>EpiPen</a:t>
            </a:r>
            <a:r>
              <a:rPr lang="en-US" altLang="bg-BG" sz="1000" baseline="30000" dirty="0">
                <a:latin typeface="Arial" charset="0"/>
                <a:sym typeface="Symbol" pitchFamily="18" charset="2"/>
              </a:rPr>
              <a:t></a:t>
            </a:r>
            <a:r>
              <a:rPr lang="en-US" altLang="bg-BG" sz="900" dirty="0">
                <a:latin typeface="Arial" charset="0"/>
              </a:rPr>
              <a:t>/</a:t>
            </a:r>
            <a:r>
              <a:rPr lang="en-US" altLang="bg-BG" sz="900" dirty="0" err="1">
                <a:latin typeface="Arial" charset="0"/>
              </a:rPr>
              <a:t>EpiPen</a:t>
            </a:r>
            <a:r>
              <a:rPr lang="en-US" altLang="bg-BG" sz="1000" baseline="30000" dirty="0">
                <a:latin typeface="Arial" charset="0"/>
                <a:sym typeface="Symbol" pitchFamily="18" charset="2"/>
              </a:rPr>
              <a:t></a:t>
            </a:r>
            <a:r>
              <a:rPr lang="en-US" altLang="bg-BG" sz="900" dirty="0">
                <a:latin typeface="Arial" charset="0"/>
              </a:rPr>
              <a:t> Jr package instructions.  Napa, Calif: </a:t>
            </a:r>
            <a:r>
              <a:rPr lang="en-US" altLang="bg-BG" sz="900" dirty="0" err="1">
                <a:latin typeface="Arial" charset="0"/>
              </a:rPr>
              <a:t>Dey</a:t>
            </a:r>
            <a:r>
              <a:rPr lang="en-US" altLang="bg-BG" sz="900" dirty="0">
                <a:latin typeface="Arial" charset="0"/>
              </a:rPr>
              <a:t>, L.P., December 2000.</a:t>
            </a:r>
            <a:endParaRPr lang="en-US" altLang="bg-BG" sz="1000" dirty="0">
              <a:latin typeface="Arial" charset="0"/>
            </a:endParaRPr>
          </a:p>
          <a:p>
            <a:pPr defTabSz="457200" eaLnBrk="1" hangingPunct="1">
              <a:spcBef>
                <a:spcPct val="0"/>
              </a:spcBef>
            </a:pPr>
            <a:endParaRPr lang="en-US" altLang="bg-BG" sz="1000" dirty="0">
              <a:latin typeface="Arial" charset="0"/>
            </a:endParaRPr>
          </a:p>
          <a:p>
            <a:pPr defTabSz="457200" eaLnBrk="1" hangingPunct="1">
              <a:spcBef>
                <a:spcPct val="0"/>
              </a:spcBef>
            </a:pPr>
            <a:endParaRPr lang="en-US" altLang="bg-BG" sz="10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BA6BEAB-9A00-4BD4-9142-D4F756ED7973}" type="slidenum">
              <a:rPr lang="en-US" altLang="bg-BG" smtClean="0"/>
              <a:pPr/>
              <a:t>39</a:t>
            </a:fld>
            <a:endParaRPr lang="en-US" altLang="bg-BG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4A0D52D7-13C6-4ABE-BEA1-0B178D0816E3}" type="slidenum">
              <a:rPr lang="bg-BG" altLang="bg-BG">
                <a:latin typeface="Arial" charset="0"/>
              </a:rPr>
              <a:pPr algn="r"/>
              <a:t>39</a:t>
            </a:fld>
            <a:endParaRPr lang="bg-BG" altLang="bg-BG">
              <a:latin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bg-BG"/>
              <a:t>Adrenaline</a:t>
            </a:r>
            <a:r>
              <a:rPr lang="bg-BG" altLang="bg-BG"/>
              <a:t> е медикамент на избор. Дозировката е в зависимост от клиничната картина.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A976052-ED85-4A16-8F91-C27BECF1786C}" type="slidenum">
              <a:rPr lang="en-US" altLang="bg-BG" smtClean="0"/>
              <a:pPr/>
              <a:t>40</a:t>
            </a:fld>
            <a:endParaRPr lang="en-US" altLang="bg-BG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29625128-0AB9-44BC-A89E-DA65307D5EC1}" type="slidenum">
              <a:rPr lang="bg-BG" altLang="bg-BG">
                <a:latin typeface="Arial" charset="0"/>
              </a:rPr>
              <a:pPr algn="r"/>
              <a:t>40</a:t>
            </a:fld>
            <a:endParaRPr lang="bg-BG" altLang="bg-BG">
              <a:latin typeface="Arial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bg-BG" dirty="0"/>
              <a:t>Adrenaline</a:t>
            </a:r>
            <a:r>
              <a:rPr lang="bg-BG" altLang="bg-BG" dirty="0"/>
              <a:t> е медикамент на избор. Дозировката е в зависимост от клиничната картина.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4F680F7-271E-493B-9433-7CD18B6BEE81}" type="slidenum">
              <a:rPr lang="en-US" altLang="bg-BG" smtClean="0"/>
              <a:pPr/>
              <a:t>41</a:t>
            </a:fld>
            <a:endParaRPr lang="en-US" altLang="bg-BG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19B959B1-23E4-4027-B46F-B4A01AAB27AE}" type="slidenum">
              <a:rPr lang="bg-BG" altLang="bg-BG">
                <a:latin typeface="Arial" charset="0"/>
              </a:rPr>
              <a:pPr algn="r"/>
              <a:t>41</a:t>
            </a:fld>
            <a:endParaRPr lang="bg-BG" altLang="bg-BG">
              <a:latin typeface="Arial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bg-BG" dirty="0"/>
              <a:t>Adrenaline </a:t>
            </a:r>
            <a:r>
              <a:rPr lang="bg-BG" altLang="bg-BG" dirty="0"/>
              <a:t>има и бронходилатативен ефект. Други мощни симпатикомиметици с изразен съдовосвиващ ефект също се прилагат.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6F3664B-8338-4A2D-BFA7-C9D7D4FD0D10}" type="slidenum">
              <a:rPr lang="en-US" altLang="bg-BG" smtClean="0"/>
              <a:pPr/>
              <a:t>42</a:t>
            </a:fld>
            <a:endParaRPr lang="en-US" altLang="bg-BG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AB7E1BA-5EAD-4561-93A5-54DCE91D2CF5}" type="slidenum">
              <a:rPr lang="bg-BG" altLang="bg-BG">
                <a:latin typeface="Arial" charset="0"/>
              </a:rPr>
              <a:pPr algn="r"/>
              <a:t>42</a:t>
            </a:fld>
            <a:endParaRPr lang="bg-BG" altLang="bg-BG">
              <a:latin typeface="Arial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AF4D785-A4BD-434F-9E1F-52D51C5A7A90}" type="slidenum">
              <a:rPr lang="en-US" altLang="bg-BG" smtClean="0"/>
              <a:pPr/>
              <a:t>43</a:t>
            </a:fld>
            <a:endParaRPr lang="en-US" altLang="bg-BG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AB17396-7954-4B0D-A419-C7360D1CED6D}" type="slidenum">
              <a:rPr lang="bg-BG" altLang="bg-BG">
                <a:latin typeface="Arial" charset="0"/>
              </a:rPr>
              <a:pPr algn="r"/>
              <a:t>43</a:t>
            </a:fld>
            <a:endParaRPr lang="bg-BG" altLang="bg-BG">
              <a:latin typeface="Arial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7801AC7-D0BB-4D64-BF41-141313FA41CF}" type="slidenum">
              <a:rPr lang="en-US" altLang="bg-BG" smtClean="0"/>
              <a:pPr/>
              <a:t>44</a:t>
            </a:fld>
            <a:endParaRPr lang="en-US" altLang="bg-BG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8620302D-4254-4C5E-8630-F094137A7546}" type="slidenum">
              <a:rPr lang="bg-BG" altLang="bg-BG">
                <a:latin typeface="Arial" charset="0"/>
              </a:rPr>
              <a:pPr algn="r"/>
              <a:t>44</a:t>
            </a:fld>
            <a:endParaRPr lang="bg-BG" altLang="bg-BG">
              <a:latin typeface="Arial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При родилки винаги да се мисли и за синдром на долна празна вена.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52E7492-249D-4585-8A2F-B28D8BA28ABD}" type="slidenum">
              <a:rPr lang="en-US" altLang="bg-BG" smtClean="0"/>
              <a:pPr/>
              <a:t>6</a:t>
            </a:fld>
            <a:endParaRPr lang="en-US" altLang="bg-BG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67D97FBB-7E2A-4264-A4CF-480DA35B1F28}" type="slidenum">
              <a:rPr lang="bg-BG" altLang="bg-BG">
                <a:latin typeface="Arial" charset="0"/>
              </a:rPr>
              <a:pPr algn="r"/>
              <a:t>6</a:t>
            </a:fld>
            <a:endParaRPr lang="bg-BG" altLang="bg-BG">
              <a:latin typeface="Arial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Винаги е налице някаква предразположеност на организма.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D936D98-6671-4D30-92AA-C0EC16A14671}" type="slidenum">
              <a:rPr lang="en-US" altLang="bg-BG" smtClean="0"/>
              <a:pPr/>
              <a:t>45</a:t>
            </a:fld>
            <a:endParaRPr lang="en-US" altLang="bg-BG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29900D3D-4655-4452-9B96-11CC7904D8F7}" type="slidenum">
              <a:rPr lang="bg-BG" altLang="bg-BG">
                <a:latin typeface="Arial" charset="0"/>
              </a:rPr>
              <a:pPr algn="r"/>
              <a:t>45</a:t>
            </a:fld>
            <a:endParaRPr lang="bg-BG" altLang="bg-BG">
              <a:latin typeface="Arial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Съпътстващото лечение с бета-блокери затруднява ефекта на симпатикомиметиците.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C0EFF42-0CAE-4F60-A79B-7471BDDEA33B}" type="slidenum">
              <a:rPr lang="en-US" altLang="bg-BG" smtClean="0"/>
              <a:pPr/>
              <a:t>46</a:t>
            </a:fld>
            <a:endParaRPr lang="en-US" altLang="bg-BG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55A928AA-26FB-4B37-A78E-7F71334C675E}" type="slidenum">
              <a:rPr lang="bg-BG" altLang="bg-BG">
                <a:latin typeface="Arial" charset="0"/>
              </a:rPr>
              <a:pPr algn="r"/>
              <a:t>46</a:t>
            </a:fld>
            <a:endParaRPr lang="bg-BG" altLang="bg-BG">
              <a:latin typeface="Arial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3EB2759-C121-4544-BC4D-B38A7962E53A}" type="slidenum">
              <a:rPr lang="en-US" altLang="bg-BG" smtClean="0"/>
              <a:pPr/>
              <a:t>47</a:t>
            </a:fld>
            <a:endParaRPr lang="en-US" altLang="bg-BG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264D8B85-505F-4CE3-A7D9-3447245CC139}" type="slidenum">
              <a:rPr lang="bg-BG" altLang="bg-BG">
                <a:latin typeface="Arial" charset="0"/>
              </a:rPr>
              <a:pPr algn="r"/>
              <a:t>47</a:t>
            </a:fld>
            <a:endParaRPr lang="bg-BG" altLang="bg-BG">
              <a:latin typeface="Arial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C5118C1-B5C1-4F32-B004-0B28ED4FEF9A}" type="slidenum">
              <a:rPr lang="en-US" altLang="bg-BG" smtClean="0"/>
              <a:pPr/>
              <a:t>48</a:t>
            </a:fld>
            <a:endParaRPr lang="en-US" altLang="bg-BG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4EC8A91D-B495-4250-8F5A-2FF9BC0A2DEF}" type="slidenum">
              <a:rPr lang="bg-BG" altLang="bg-BG">
                <a:latin typeface="Arial" charset="0"/>
              </a:rPr>
              <a:pPr algn="r"/>
              <a:t>48</a:t>
            </a:fld>
            <a:endParaRPr lang="bg-BG" altLang="bg-BG">
              <a:latin typeface="Arial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A32974D-F8EE-4434-872E-BB3AD081C839}" type="slidenum">
              <a:rPr lang="en-US" altLang="bg-BG" smtClean="0"/>
              <a:pPr/>
              <a:t>49</a:t>
            </a:fld>
            <a:endParaRPr lang="en-US" altLang="bg-BG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453DF069-BC3F-4053-9133-98C132D5D47C}" type="slidenum">
              <a:rPr lang="bg-BG" altLang="bg-BG">
                <a:latin typeface="Arial" charset="0"/>
              </a:rPr>
              <a:pPr algn="r"/>
              <a:t>49</a:t>
            </a:fld>
            <a:endParaRPr lang="bg-BG" altLang="bg-BG">
              <a:latin typeface="Arial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A936668-7970-4E47-AC2C-14B1EC55FA4E}" type="slidenum">
              <a:rPr lang="en-US" altLang="bg-BG" smtClean="0"/>
              <a:pPr/>
              <a:t>50</a:t>
            </a:fld>
            <a:endParaRPr lang="en-US" altLang="bg-BG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7ADD73D2-7742-4221-9945-77E44E57C45F}" type="slidenum">
              <a:rPr lang="bg-BG" altLang="bg-BG">
                <a:latin typeface="Arial" charset="0"/>
              </a:rPr>
              <a:pPr algn="r"/>
              <a:t>50</a:t>
            </a:fld>
            <a:endParaRPr lang="bg-BG" altLang="bg-BG">
              <a:latin typeface="Arial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baseline="30000" dirty="0">
                <a:solidFill>
                  <a:schemeClr val="bg1">
                    <a:lumMod val="10000"/>
                  </a:schemeClr>
                </a:solidFill>
              </a:rPr>
              <a:t>1 </a:t>
            </a:r>
            <a:r>
              <a:rPr lang="bg-BG" b="1" dirty="0">
                <a:solidFill>
                  <a:schemeClr val="bg1">
                    <a:lumMod val="10000"/>
                  </a:schemeClr>
                </a:solidFill>
              </a:rPr>
              <a:t>Животозастрашаващи нарушения:</a:t>
            </a:r>
          </a:p>
          <a:p>
            <a:r>
              <a:rPr lang="bg-BG" b="1" dirty="0">
                <a:solidFill>
                  <a:schemeClr val="bg1">
                    <a:lumMod val="10000"/>
                  </a:schemeClr>
                </a:solidFill>
              </a:rPr>
              <a:t>А </a:t>
            </a: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– Тежък оток, дрезгав глас, стридор</a:t>
            </a:r>
          </a:p>
          <a:p>
            <a:r>
              <a:rPr lang="bg-BG" b="1" dirty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 – Повърхностно</a:t>
            </a:r>
            <a:r>
              <a:rPr lang="bg-BG" baseline="0" dirty="0">
                <a:solidFill>
                  <a:schemeClr val="bg1">
                    <a:lumMod val="10000"/>
                  </a:schemeClr>
                </a:solidFill>
              </a:rPr>
              <a:t> и често</a:t>
            </a: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 дишане, лесна уморяемост, свиркане, хриптене, цианоза, умора, обърканост,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SpO</a:t>
            </a:r>
            <a:r>
              <a:rPr lang="en-US" baseline="-25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&lt;92%</a:t>
            </a:r>
            <a:endParaRPr lang="bg-BG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bg-BG" b="1" dirty="0">
                <a:solidFill>
                  <a:schemeClr val="bg1">
                    <a:lumMod val="10000"/>
                  </a:schemeClr>
                </a:solidFill>
              </a:rPr>
              <a:t>С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– </a:t>
            </a: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Бледа и лепкава</a:t>
            </a:r>
            <a:r>
              <a:rPr lang="bg-BG" baseline="0" dirty="0">
                <a:solidFill>
                  <a:schemeClr val="bg1">
                    <a:lumMod val="10000"/>
                  </a:schemeClr>
                </a:solidFill>
              </a:rPr>
              <a:t> кожа, ниско АКН, отпадналост, сънливост, степенни нарушения в съзнанието до кома.</a:t>
            </a:r>
          </a:p>
          <a:p>
            <a:r>
              <a:rPr lang="en-US" b="1" baseline="0" dirty="0">
                <a:solidFill>
                  <a:schemeClr val="bg1">
                    <a:lumMod val="10000"/>
                  </a:schemeClr>
                </a:solidFill>
              </a:rPr>
              <a:t>D </a:t>
            </a:r>
            <a:r>
              <a:rPr lang="en-US" dirty="0"/>
              <a:t>– Disability – </a:t>
            </a:r>
            <a:r>
              <a:rPr lang="bg-BG" dirty="0"/>
              <a:t>Състояние</a:t>
            </a:r>
            <a:r>
              <a:rPr lang="bg-BG" baseline="0" dirty="0"/>
              <a:t> на пострадалия</a:t>
            </a:r>
            <a:endParaRPr lang="en-US" dirty="0"/>
          </a:p>
          <a:p>
            <a:r>
              <a:rPr lang="en-US" b="1" dirty="0"/>
              <a:t>E – </a:t>
            </a:r>
            <a:r>
              <a:rPr lang="en-US" b="0" dirty="0"/>
              <a:t>Exposure – </a:t>
            </a:r>
            <a:r>
              <a:rPr lang="bg-BG" b="0" dirty="0"/>
              <a:t>Излагане на алергена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D65AC-5083-4255-A3C0-CCB65A94A02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655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2</a:t>
            </a:r>
            <a:r>
              <a:rPr lang="en-US" b="1" baseline="30000" dirty="0"/>
              <a:t> </a:t>
            </a:r>
            <a:r>
              <a:rPr lang="en-US" b="1" baseline="0" dirty="0"/>
              <a:t>ADRENALINE </a:t>
            </a:r>
            <a:r>
              <a:rPr lang="en-US" baseline="0" dirty="0"/>
              <a:t>– </a:t>
            </a:r>
            <a:r>
              <a:rPr lang="bg-BG" baseline="0" dirty="0"/>
              <a:t>Венозното приложение да се извършва само от персонал, който имат такъв опит в доза: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g-BG" baseline="0" dirty="0"/>
              <a:t>Възрастни - 50 </a:t>
            </a:r>
            <a:r>
              <a:rPr lang="en-US" baseline="0" dirty="0"/>
              <a:t>mcg iv</a:t>
            </a:r>
            <a:r>
              <a:rPr lang="bg-BG" baseline="0" dirty="0"/>
              <a:t> в титритащи дози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g-BG" baseline="0" dirty="0"/>
              <a:t>Деца – 1 </a:t>
            </a:r>
            <a:r>
              <a:rPr lang="en-US" baseline="0" dirty="0"/>
              <a:t>mcg/kg iv</a:t>
            </a:r>
            <a:endParaRPr lang="bg-BG" baseline="0" dirty="0"/>
          </a:p>
          <a:p>
            <a:r>
              <a:rPr lang="bg-BG" baseline="0" dirty="0"/>
              <a:t>Ако нямате опит с венозното приложение на медикамента, приложете го мускулно (1/1000) в доза: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g-BG" baseline="0" dirty="0"/>
              <a:t>Възрастни – </a:t>
            </a:r>
            <a:r>
              <a:rPr lang="en-US" baseline="0" dirty="0"/>
              <a:t>500 mcg </a:t>
            </a:r>
            <a:r>
              <a:rPr lang="en-US" baseline="0" dirty="0" err="1"/>
              <a:t>im</a:t>
            </a:r>
            <a:r>
              <a:rPr lang="en-US" baseline="0" dirty="0"/>
              <a:t> (0.5 ml)</a:t>
            </a:r>
            <a:endParaRPr lang="bg-BG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baseline="0" dirty="0"/>
              <a:t>Деца над 12 години – </a:t>
            </a:r>
            <a:r>
              <a:rPr lang="en-US" baseline="0" dirty="0"/>
              <a:t>500 mcg </a:t>
            </a:r>
            <a:r>
              <a:rPr lang="en-US" baseline="0" dirty="0" err="1"/>
              <a:t>im</a:t>
            </a:r>
            <a:r>
              <a:rPr lang="en-US" baseline="0" dirty="0"/>
              <a:t> (0.5 ml)</a:t>
            </a:r>
            <a:endParaRPr lang="bg-BG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baseline="0" dirty="0"/>
              <a:t>Деца от 6 до 12 години – </a:t>
            </a:r>
            <a:r>
              <a:rPr lang="en-US" baseline="0" dirty="0"/>
              <a:t>300 mcg </a:t>
            </a:r>
            <a:r>
              <a:rPr lang="en-US" baseline="0" dirty="0" err="1"/>
              <a:t>im</a:t>
            </a:r>
            <a:r>
              <a:rPr lang="en-US" baseline="0" dirty="0"/>
              <a:t> (0.3 ml)</a:t>
            </a:r>
            <a:endParaRPr lang="bg-BG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baseline="0" dirty="0"/>
              <a:t>Деца под 6 години - </a:t>
            </a:r>
            <a:r>
              <a:rPr lang="en-US" baseline="0" dirty="0"/>
              <a:t>150 mcg </a:t>
            </a:r>
            <a:r>
              <a:rPr lang="en-US" baseline="0" dirty="0" err="1"/>
              <a:t>im</a:t>
            </a:r>
            <a:r>
              <a:rPr lang="en-US" baseline="0" dirty="0"/>
              <a:t> (0.15 ml)</a:t>
            </a:r>
            <a:endParaRPr lang="bg-BG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g-BG" baseline="0" dirty="0"/>
              <a:t>Дозата може да се повтори след 5 </a:t>
            </a:r>
            <a:r>
              <a:rPr lang="en-US" baseline="0" dirty="0"/>
              <a:t>min.</a:t>
            </a:r>
            <a:endParaRPr lang="bg-BG" baseline="0" dirty="0"/>
          </a:p>
          <a:p>
            <a:endParaRPr lang="en-US" baseline="30000" dirty="0"/>
          </a:p>
          <a:p>
            <a:r>
              <a:rPr lang="en-US" baseline="30000" dirty="0"/>
              <a:t>3</a:t>
            </a:r>
            <a:r>
              <a:rPr lang="bg-BG" baseline="0" dirty="0"/>
              <a:t> </a:t>
            </a:r>
            <a:r>
              <a:rPr lang="bg-BG" b="1" baseline="0" dirty="0"/>
              <a:t>Инфузионно лечение/натоварване с кристалоидни разтвори: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g-BG" baseline="0" dirty="0"/>
              <a:t>Възрастни – 500-1000 </a:t>
            </a:r>
            <a:r>
              <a:rPr lang="en-US" baseline="0" dirty="0"/>
              <a:t>ml iv</a:t>
            </a:r>
            <a:endParaRPr lang="bg-BG" baseline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g-BG" baseline="0" dirty="0"/>
              <a:t>Деца – </a:t>
            </a:r>
            <a:r>
              <a:rPr lang="en-US" baseline="0" dirty="0"/>
              <a:t>20 ml/kg iv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bg-BG" baseline="0" dirty="0"/>
              <a:t>Преустановете инфузията с колоиди, ако прецените, че тя може да бъде алергизиращата нокса. </a:t>
            </a:r>
            <a:endParaRPr lang="en-US" baseline="30000" dirty="0"/>
          </a:p>
          <a:p>
            <a:endParaRPr lang="en-US" baseline="30000" dirty="0"/>
          </a:p>
          <a:p>
            <a:r>
              <a:rPr lang="en-US" baseline="30000" dirty="0"/>
              <a:t>4 </a:t>
            </a:r>
            <a:r>
              <a:rPr lang="en-US" b="1" baseline="0" dirty="0"/>
              <a:t>CHLORPENAMINE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g-BG" baseline="0" dirty="0"/>
              <a:t>Възрастни и деца над 12 години – 1</a:t>
            </a:r>
            <a:r>
              <a:rPr lang="en-US" baseline="0" dirty="0"/>
              <a:t>0 mg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bg-BG" baseline="0" dirty="0"/>
              <a:t>или бавно </a:t>
            </a:r>
            <a:r>
              <a:rPr lang="en-US" baseline="0" dirty="0"/>
              <a:t>iv</a:t>
            </a:r>
            <a:endParaRPr lang="bg-BG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baseline="0" dirty="0"/>
              <a:t>Деца от 6 до 12 години – </a:t>
            </a:r>
            <a:r>
              <a:rPr lang="en-US" baseline="0" dirty="0"/>
              <a:t>5 mg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bg-BG" baseline="0" dirty="0"/>
              <a:t>или бавно </a:t>
            </a:r>
            <a:r>
              <a:rPr lang="en-US" baseline="0" dirty="0"/>
              <a:t>iv</a:t>
            </a:r>
            <a:endParaRPr lang="bg-BG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baseline="0" dirty="0"/>
              <a:t>Деца от 6 месеца до 6 години – 2.5</a:t>
            </a:r>
            <a:r>
              <a:rPr lang="en-US" baseline="0" dirty="0"/>
              <a:t> mg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bg-BG" baseline="0" dirty="0"/>
              <a:t>или бавно </a:t>
            </a:r>
            <a:r>
              <a:rPr lang="en-US" baseline="0" dirty="0"/>
              <a:t>iv</a:t>
            </a:r>
            <a:endParaRPr lang="bg-BG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b="0" baseline="0" dirty="0"/>
              <a:t>Деца под 6 месеца – 250 </a:t>
            </a:r>
            <a:r>
              <a:rPr lang="en-US" b="0" baseline="0" dirty="0"/>
              <a:t>mcg/kg </a:t>
            </a:r>
            <a:r>
              <a:rPr lang="en-US" b="0" baseline="0" dirty="0" err="1"/>
              <a:t>im</a:t>
            </a:r>
            <a:r>
              <a:rPr lang="en-US" b="0" baseline="0" dirty="0"/>
              <a:t> </a:t>
            </a:r>
            <a:r>
              <a:rPr lang="bg-BG" baseline="0" dirty="0"/>
              <a:t>или бавно </a:t>
            </a:r>
            <a:r>
              <a:rPr lang="en-US" baseline="0" dirty="0"/>
              <a:t>iv</a:t>
            </a:r>
            <a:endParaRPr lang="en-US" b="1" baseline="30000" dirty="0"/>
          </a:p>
          <a:p>
            <a:endParaRPr lang="en-US" baseline="30000" dirty="0"/>
          </a:p>
          <a:p>
            <a:r>
              <a:rPr lang="en-US" baseline="30000" dirty="0"/>
              <a:t>5</a:t>
            </a:r>
            <a:r>
              <a:rPr lang="en-US" b="1" baseline="0" dirty="0"/>
              <a:t>HYDROCORTISONE HEMISUCCINATE</a:t>
            </a:r>
            <a:r>
              <a:rPr lang="en-US" baseline="0" dirty="0"/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g-BG" baseline="0" dirty="0"/>
              <a:t>Възрастни и деца над 12 години – </a:t>
            </a:r>
            <a:r>
              <a:rPr lang="en-US" baseline="0" dirty="0"/>
              <a:t>200 mg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bg-BG" baseline="0" dirty="0"/>
              <a:t>или бавно </a:t>
            </a:r>
            <a:r>
              <a:rPr lang="en-US" baseline="0" dirty="0"/>
              <a:t>iv</a:t>
            </a:r>
            <a:endParaRPr lang="bg-BG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baseline="0" dirty="0"/>
              <a:t>Деца от 6 до 12 години – </a:t>
            </a:r>
            <a:r>
              <a:rPr lang="en-US" baseline="0" dirty="0"/>
              <a:t>100 mg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bg-BG" baseline="0" dirty="0"/>
              <a:t>или бавно </a:t>
            </a:r>
            <a:r>
              <a:rPr lang="en-US" baseline="0" dirty="0"/>
              <a:t>iv</a:t>
            </a:r>
            <a:endParaRPr lang="bg-BG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baseline="0" dirty="0"/>
              <a:t>Деца от 6 месеца до 6 години – </a:t>
            </a:r>
            <a:r>
              <a:rPr lang="en-US" baseline="0" dirty="0"/>
              <a:t>50 mg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bg-BG" baseline="0" dirty="0"/>
              <a:t>или бавно </a:t>
            </a:r>
            <a:r>
              <a:rPr lang="en-US" baseline="0" dirty="0"/>
              <a:t>iv</a:t>
            </a:r>
            <a:endParaRPr lang="bg-BG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b="0" baseline="0" dirty="0"/>
              <a:t>Деца под 6 месеца – 25 </a:t>
            </a:r>
            <a:r>
              <a:rPr lang="en-US" b="0" baseline="0" dirty="0"/>
              <a:t>mg/kg </a:t>
            </a:r>
            <a:r>
              <a:rPr lang="en-US" b="0" baseline="0" dirty="0" err="1"/>
              <a:t>im</a:t>
            </a:r>
            <a:r>
              <a:rPr lang="en-US" b="0" baseline="0" dirty="0"/>
              <a:t> </a:t>
            </a:r>
            <a:r>
              <a:rPr lang="bg-BG" baseline="0" dirty="0"/>
              <a:t>или бавно </a:t>
            </a:r>
            <a:r>
              <a:rPr lang="en-US" baseline="0" dirty="0"/>
              <a:t>iv</a:t>
            </a:r>
            <a:endParaRPr lang="en-US" b="1" baseline="30000" dirty="0"/>
          </a:p>
          <a:p>
            <a:endParaRPr lang="bg-BG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D65AC-5083-4255-A3C0-CCB65A94A02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61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A5DBF6F-5986-4847-BDA1-3573F427418C}" type="slidenum">
              <a:rPr lang="en-US" altLang="bg-BG" smtClean="0"/>
              <a:pPr/>
              <a:t>53</a:t>
            </a:fld>
            <a:endParaRPr lang="en-US" altLang="bg-BG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E42F3AD9-030C-4186-A819-A52668315661}" type="slidenum">
              <a:rPr lang="bg-BG" altLang="bg-BG">
                <a:latin typeface="Arial" charset="0"/>
              </a:rPr>
              <a:pPr algn="r"/>
              <a:t>53</a:t>
            </a:fld>
            <a:endParaRPr lang="bg-BG" altLang="bg-BG">
              <a:latin typeface="Arial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 dirty="0"/>
              <a:t>Бързодействащи, а не кортикостероиди са началното лечение. Блокерите на хистаминорецепторите: </a:t>
            </a:r>
            <a:r>
              <a:rPr lang="en-US" altLang="bg-BG" dirty="0" err="1"/>
              <a:t>Antiallersine</a:t>
            </a:r>
            <a:r>
              <a:rPr lang="en-US" altLang="bg-BG" dirty="0"/>
              <a:t>, Cimetidine </a:t>
            </a:r>
            <a:r>
              <a:rPr lang="bg-BG" altLang="bg-BG" dirty="0"/>
              <a:t>не</a:t>
            </a:r>
            <a:r>
              <a:rPr lang="bg-BG" altLang="bg-BG" baseline="0" dirty="0"/>
              <a:t> </a:t>
            </a:r>
            <a:r>
              <a:rPr lang="bg-BG" altLang="bg-BG" dirty="0"/>
              <a:t>са с доказан ефект.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DE998D6-2CD7-4EC2-93F9-D97D6EF48E82}" type="slidenum">
              <a:rPr lang="en-US" altLang="bg-BG" smtClean="0"/>
              <a:pPr/>
              <a:t>54</a:t>
            </a:fld>
            <a:endParaRPr lang="en-US" altLang="bg-BG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02815E2C-671A-476F-9A12-E2F19C64543B}" type="slidenum">
              <a:rPr lang="en-US" altLang="bg-BG">
                <a:latin typeface="Arial" charset="0"/>
                <a:ea typeface="ＭＳ Ｐゴシック" charset="-128"/>
              </a:rPr>
              <a:pPr algn="r"/>
              <a:t>54</a:t>
            </a:fld>
            <a:endParaRPr lang="en-US" altLang="bg-BG">
              <a:latin typeface="Arial" charset="0"/>
              <a:ea typeface="ＭＳ Ｐゴシック" charset="-128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4475" indent="-244475" defTabSz="457200" eaLnBrk="1" hangingPunct="1">
              <a:spcBef>
                <a:spcPct val="0"/>
              </a:spcBef>
            </a:pPr>
            <a:r>
              <a:rPr lang="bg-BG" altLang="bg-BG">
                <a:latin typeface="Arial" charset="0"/>
              </a:rPr>
              <a:t>При еднофазната анафилаксия възстановяването настъпва след няколко часа спонтанно или след лечение.</a:t>
            </a:r>
            <a:endParaRPr lang="en-US" altLang="bg-BG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1D22BF4-8BA9-49E9-B44E-70A1CDD2C542}" type="slidenum">
              <a:rPr lang="en-US" altLang="bg-BG" smtClean="0"/>
              <a:pPr/>
              <a:t>8</a:t>
            </a:fld>
            <a:endParaRPr lang="en-US" altLang="bg-BG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502A4B1A-BFB3-4D00-A723-ED1E7E18B674}" type="slidenum">
              <a:rPr lang="bg-BG" altLang="bg-BG">
                <a:latin typeface="Arial" charset="0"/>
              </a:rPr>
              <a:pPr algn="r"/>
              <a:t>8</a:t>
            </a:fld>
            <a:endParaRPr lang="bg-BG" altLang="bg-BG">
              <a:latin typeface="Arial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Вазогенният шок е от типа с ниско периферно съдово съпр</a:t>
            </a:r>
            <a:r>
              <a:rPr lang="en-US" altLang="bg-BG"/>
              <a:t>o</a:t>
            </a:r>
            <a:r>
              <a:rPr lang="bg-BG" altLang="bg-BG"/>
              <a:t>тивление.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17D8749-D2C6-44F1-86D3-D868C00E797F}" type="slidenum">
              <a:rPr lang="en-US" altLang="bg-BG" smtClean="0"/>
              <a:pPr/>
              <a:t>57</a:t>
            </a:fld>
            <a:endParaRPr lang="en-US" altLang="bg-BG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46BAF1E-3652-47F7-BE83-49C506CBCA67}" type="slidenum">
              <a:rPr lang="bg-BG" altLang="bg-BG">
                <a:latin typeface="Arial" charset="0"/>
              </a:rPr>
              <a:pPr algn="r"/>
              <a:t>57</a:t>
            </a:fld>
            <a:endParaRPr lang="bg-BG" altLang="bg-BG">
              <a:latin typeface="Arial" charset="0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Лабораторният скрининг потвърждава,че инцидентът се дължи на анафилактична реакция, като могат да се определят и причинителите.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E7A5BA8-E490-4432-94B9-621F14AE5628}" type="slidenum">
              <a:rPr lang="en-US" altLang="bg-BG" smtClean="0"/>
              <a:pPr/>
              <a:t>58</a:t>
            </a:fld>
            <a:endParaRPr lang="en-US" altLang="bg-BG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E9BECF0-BB53-4186-B66C-4F1BC1995B9F}" type="slidenum">
              <a:rPr lang="fr-FR" altLang="bg-BG">
                <a:ea typeface="ＭＳ Ｐゴシック" charset="-128"/>
              </a:rPr>
              <a:pPr algn="r"/>
              <a:t>58</a:t>
            </a:fld>
            <a:endParaRPr lang="fr-FR" altLang="bg-BG">
              <a:ea typeface="ＭＳ Ｐゴシック" charset="-128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it-IT" altLang="bg-BG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D462F85-FADF-456A-822A-4704F956A87B}" type="slidenum">
              <a:rPr lang="en-US" altLang="bg-BG" smtClean="0"/>
              <a:pPr/>
              <a:t>59</a:t>
            </a:fld>
            <a:endParaRPr lang="en-US" altLang="bg-BG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6FAD3EFB-6199-4528-BF1A-798CEB8752BD}" type="slidenum">
              <a:rPr lang="bg-BG" altLang="bg-BG">
                <a:latin typeface="Arial" charset="0"/>
              </a:rPr>
              <a:pPr algn="r"/>
              <a:t>59</a:t>
            </a:fld>
            <a:endParaRPr lang="bg-BG" altLang="bg-BG">
              <a:latin typeface="Arial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От съдебно-медицинска гледна точка е важно спазването на протокола за вземане на изследвания.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4B80F1F-11A2-488D-8918-90022414CF54}" type="slidenum">
              <a:rPr lang="en-US" altLang="bg-BG" smtClean="0"/>
              <a:pPr/>
              <a:t>60</a:t>
            </a:fld>
            <a:endParaRPr lang="en-US" altLang="bg-BG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7051ADE8-1BE3-4084-90D3-978E3AD197D0}" type="slidenum">
              <a:rPr lang="bg-BG" altLang="bg-BG">
                <a:latin typeface="Arial" charset="0"/>
              </a:rPr>
              <a:pPr algn="r"/>
              <a:t>60</a:t>
            </a:fld>
            <a:endParaRPr lang="bg-BG" altLang="bg-BG">
              <a:latin typeface="Arial" charset="0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Допълнителното тестуване, както издаването на специален документ са задължителни.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F1427FA-F3B6-48FB-B993-FAE34182D107}" type="slidenum">
              <a:rPr lang="en-US" altLang="bg-BG" smtClean="0"/>
              <a:pPr/>
              <a:t>61</a:t>
            </a:fld>
            <a:endParaRPr lang="en-US" altLang="bg-BG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74C9150E-325B-401B-9F8C-61D20100CBBD}" type="slidenum">
              <a:rPr lang="bg-BG" altLang="bg-BG">
                <a:latin typeface="Arial" charset="0"/>
              </a:rPr>
              <a:pPr algn="r"/>
              <a:t>61</a:t>
            </a:fld>
            <a:endParaRPr lang="bg-BG" altLang="bg-BG">
              <a:latin typeface="Arial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A1ACFDD-EF0A-4ED5-BC4A-828489ED9186}" type="slidenum">
              <a:rPr lang="en-US" altLang="bg-BG" smtClean="0"/>
              <a:pPr/>
              <a:t>62</a:t>
            </a:fld>
            <a:endParaRPr lang="en-US" altLang="bg-BG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410C389F-304A-4E05-B631-831EB42F2BCE}" type="slidenum">
              <a:rPr lang="bg-BG" altLang="bg-BG">
                <a:latin typeface="Arial" charset="0"/>
              </a:rPr>
              <a:pPr algn="r"/>
              <a:t>62</a:t>
            </a:fld>
            <a:endParaRPr lang="bg-BG" altLang="bg-BG">
              <a:latin typeface="Arial" charset="0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79F0DC4-A270-431C-9758-33ABEEA61EDE}" type="slidenum">
              <a:rPr lang="en-US" altLang="bg-BG" smtClean="0"/>
              <a:pPr/>
              <a:t>10</a:t>
            </a:fld>
            <a:endParaRPr lang="en-US" altLang="bg-BG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391CB9B0-85EC-4D9C-B800-121B8ECCCE7F}" type="slidenum">
              <a:rPr lang="bg-BG" altLang="bg-BG">
                <a:latin typeface="Arial" charset="0"/>
              </a:rPr>
              <a:pPr algn="r"/>
              <a:t>10</a:t>
            </a:fld>
            <a:endParaRPr lang="bg-BG" altLang="bg-BG">
              <a:latin typeface="Arial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B535213-7FA5-459C-9D70-89056196E776}" type="slidenum">
              <a:rPr lang="en-US" altLang="bg-BG" smtClean="0"/>
              <a:pPr/>
              <a:t>11</a:t>
            </a:fld>
            <a:endParaRPr lang="en-US" altLang="bg-BG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9037A552-6667-4DAD-8160-5EBAC2B7BE48}" type="slidenum">
              <a:rPr lang="bg-BG" altLang="bg-BG">
                <a:latin typeface="Arial" charset="0"/>
              </a:rPr>
              <a:pPr algn="r"/>
              <a:t>11</a:t>
            </a:fld>
            <a:endParaRPr lang="bg-BG" altLang="bg-BG">
              <a:latin typeface="Arial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A7A849F-9DC4-40A4-B5D2-298F98D0B43B}" type="slidenum">
              <a:rPr lang="en-US" altLang="bg-BG" smtClean="0"/>
              <a:pPr/>
              <a:t>12</a:t>
            </a:fld>
            <a:endParaRPr lang="en-US" altLang="bg-BG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BB9A9225-B75F-44F7-ABDE-3D1FA1A109C1}" type="slidenum">
              <a:rPr lang="bg-BG" altLang="bg-BG">
                <a:latin typeface="Arial" charset="0"/>
              </a:rPr>
              <a:pPr algn="r"/>
              <a:t>12</a:t>
            </a:fld>
            <a:endParaRPr lang="bg-BG" altLang="bg-BG">
              <a:latin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0F64E4D-A34B-4BC9-83E4-007DF0FBE3CB}" type="slidenum">
              <a:rPr lang="en-US" altLang="bg-BG" smtClean="0"/>
              <a:pPr/>
              <a:t>13</a:t>
            </a:fld>
            <a:endParaRPr lang="en-US" altLang="bg-BG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7FF12F6A-00F3-47CB-9280-71F978EF9F5D}" type="slidenum">
              <a:rPr lang="bg-BG" altLang="bg-BG">
                <a:latin typeface="Arial" charset="0"/>
              </a:rPr>
              <a:pPr algn="r"/>
              <a:t>13</a:t>
            </a:fld>
            <a:endParaRPr lang="bg-BG" altLang="bg-BG">
              <a:latin typeface="Arial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Щракнете, за да редактирате стила на заглавието в образеца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Щракнете, за да редактирате стила на подзаглавията в образеца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3430-2C02-4C2A-BA3A-B72703958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137E-FA95-455D-987E-7E737BA9D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BC487-8827-45CC-813E-839595EA5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EFD35-EFA8-4300-8781-40D389CFA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6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14EF-D717-4FB3-BC88-712FBCCF0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9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1A15-605F-4421-B561-BE0D1571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0C5A-6896-42CF-BC80-1276ABF1E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0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5FB5F-F93C-4631-AD32-EB1C2C2FB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2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93F2-EFB7-4C36-9A6E-4DDAEBDE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7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B20DF785-81A9-4B43-AEBC-9CC930610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9AE4-42D2-4A62-B573-5B117805B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355600">
              <a:defRPr/>
            </a:lvl1pPr>
            <a:lvl2pPr marL="800100" indent="-342900">
              <a:buFont typeface="Arial" pitchFamily="34" charset="0"/>
              <a:buChar char="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A3A69590-301A-4DE3-A9EE-ED94B2E899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5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320E-B86C-4E94-871D-228332D51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4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11697-7DB0-49A1-90AD-0D71A4FA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1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6102-53DD-4306-BF9E-77F66F7F3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C2446-4408-4280-99EC-F86A73DC8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16B8-1035-4705-B4A4-67A9AB37D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6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71A1-33E7-447E-AF42-24549C43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9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0054-3526-426B-8914-739900E09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4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DD95-A71F-455B-A5E2-B3A5F7A6F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DEB6-DD89-41E7-98DB-4CBE8D0FC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2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AD4AE-998C-4158-ADCE-8680A7ABD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Щракнете, за да редактирате стиловете на текста в образеца</a:t>
            </a:r>
          </a:p>
          <a:p>
            <a:pPr lvl="1"/>
            <a:r>
              <a:rPr lang="en-US" altLang="bg-BG"/>
              <a:t>Второ ниво</a:t>
            </a:r>
          </a:p>
          <a:p>
            <a:pPr lvl="2"/>
            <a:r>
              <a:rPr lang="en-US" altLang="bg-BG"/>
              <a:t>Трето ниво</a:t>
            </a:r>
          </a:p>
          <a:p>
            <a:pPr lvl="3"/>
            <a:r>
              <a:rPr lang="en-US" altLang="bg-BG"/>
              <a:t>Четвърто ниво</a:t>
            </a:r>
          </a:p>
          <a:p>
            <a:pPr lvl="4"/>
            <a:r>
              <a:rPr lang="en-US" altLang="bg-BG"/>
              <a:t>Пето ниво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C62427B-29EF-47D5-995C-8FC3C11B4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47D61FA-5627-4C13-9428-C9CB46D7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E1%BC%80%CE%BD%CE%AC#Ancient_Gree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hyperlink" Target="https://en.wiktionary.org/wiki/%CF%86%CF%8D%CE%BB%CE%B1%CE%BE%CE%B9%CF%82#Ancient_Greek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/>
          <a:p>
            <a:pPr algn="r" eaLnBrk="1" hangingPunct="1">
              <a:buClr>
                <a:srgbClr val="FFFFFF"/>
              </a:buClr>
              <a:defRPr/>
            </a:pPr>
            <a:r>
              <a:rPr lang="bg-BG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АНАФИЛАКТИЧЕН ШОК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97250" y="3695700"/>
            <a:ext cx="4919663" cy="842963"/>
          </a:xfrm>
        </p:spPr>
        <p:txBody>
          <a:bodyPr/>
          <a:lstStyle/>
          <a:p>
            <a:pPr marL="0" indent="0" eaLnBrk="1" hangingPunct="1">
              <a:buClr>
                <a:srgbClr val="FFFFFF"/>
              </a:buClr>
              <a:buFontTx/>
              <a:buNone/>
              <a:defRPr/>
            </a:pPr>
            <a:r>
              <a:rPr lang="bg-B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доцент д-р Господин ДИМОВ, дм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E5B5DE8-8231-4D80-AE9E-45B2D5EAD557}" type="slidenum">
              <a:rPr lang="bg-BG" sz="1400">
                <a:cs typeface="+mn-cs"/>
              </a:rPr>
              <a:pPr algn="r">
                <a:defRPr/>
              </a:pPr>
              <a:t>10</a:t>
            </a:fld>
            <a:endParaRPr lang="bg-BG" sz="1400">
              <a:cs typeface="+mn-cs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Патофизиология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268760"/>
            <a:ext cx="8226425" cy="4525963"/>
          </a:xfrm>
        </p:spPr>
        <p:txBody>
          <a:bodyPr/>
          <a:lstStyle/>
          <a:p>
            <a:pPr marL="0" indent="357188" algn="just" eaLnBrk="1" hangingPunct="1">
              <a:buFontTx/>
              <a:buNone/>
            </a:pPr>
            <a:r>
              <a:rPr lang="bg-BG" altLang="bg-BG" dirty="0"/>
              <a:t>При реакцията антиген-антитяло и дегранулацията на мастоцитите се освобождават химични медиатори</a:t>
            </a:r>
            <a:r>
              <a:rPr lang="en-US" altLang="bg-BG" dirty="0"/>
              <a:t> </a:t>
            </a:r>
            <a:r>
              <a:rPr lang="bg-BG" altLang="bg-BG" dirty="0"/>
              <a:t>-</a:t>
            </a:r>
            <a:r>
              <a:rPr lang="en-US" altLang="bg-BG" dirty="0"/>
              <a:t> </a:t>
            </a:r>
            <a:r>
              <a:rPr lang="bg-BG" altLang="bg-BG" dirty="0"/>
              <a:t>хистамин, хепарин, брадикинин и калидин, предизвикващи:</a:t>
            </a:r>
          </a:p>
          <a:p>
            <a:pPr marL="357188" indent="-357188" algn="just" eaLnBrk="1" hangingPunct="1">
              <a:lnSpc>
                <a:spcPct val="110000"/>
              </a:lnSpc>
            </a:pPr>
            <a:r>
              <a:rPr lang="bg-BG" altLang="bg-BG" dirty="0"/>
              <a:t>Периферна вазодилатация</a:t>
            </a:r>
            <a:r>
              <a:rPr lang="en-US" altLang="bg-BG" dirty="0"/>
              <a:t>, </a:t>
            </a:r>
            <a:r>
              <a:rPr lang="bg-BG" altLang="bg-BG" dirty="0"/>
              <a:t>водеща до срив в артериалното кръвно налягане при висок МОС. </a:t>
            </a:r>
          </a:p>
          <a:p>
            <a:pPr marL="357188" indent="-357188" algn="just" eaLnBrk="1" hangingPunct="1">
              <a:lnSpc>
                <a:spcPct val="110000"/>
              </a:lnSpc>
            </a:pPr>
            <a:r>
              <a:rPr lang="bg-BG" altLang="bg-BG" dirty="0"/>
              <a:t>Повишена пропускливост на съдовата стена и  излизане на течности в </a:t>
            </a:r>
            <a:r>
              <a:rPr lang="bg-BG" altLang="bg-BG" dirty="0" err="1"/>
              <a:t>интерстициалното</a:t>
            </a:r>
            <a:r>
              <a:rPr lang="bg-BG" altLang="bg-BG" dirty="0"/>
              <a:t> пространство, а оттам абсолютна хиповолемия и задълбочаваща промените.</a:t>
            </a:r>
          </a:p>
          <a:p>
            <a:pPr marL="357188" indent="-357188" algn="just" eaLnBrk="1" hangingPunct="1">
              <a:lnSpc>
                <a:spcPct val="110000"/>
              </a:lnSpc>
            </a:pPr>
            <a:r>
              <a:rPr lang="bg-BG" altLang="bg-BG" dirty="0"/>
              <a:t>Повишен тонус на гладката мускулатура във </a:t>
            </a:r>
            <a:r>
              <a:rPr lang="bg-BG" altLang="bg-BG" dirty="0" err="1"/>
              <a:t>висцералните</a:t>
            </a:r>
            <a:r>
              <a:rPr lang="bg-BG" altLang="bg-BG" dirty="0"/>
              <a:t> области – бронхи, черва.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5BCB675-AEE9-4DAF-A34E-5CDB7AE142CB}" type="slidenum">
              <a:rPr lang="bg-BG" sz="1400">
                <a:cs typeface="+mn-cs"/>
              </a:rPr>
              <a:pPr algn="r">
                <a:defRPr/>
              </a:pPr>
              <a:t>11</a:t>
            </a:fld>
            <a:endParaRPr lang="bg-BG" sz="1400">
              <a:cs typeface="+mn-cs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Патофизиология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435975" cy="4114800"/>
          </a:xfrm>
        </p:spPr>
        <p:txBody>
          <a:bodyPr/>
          <a:lstStyle/>
          <a:p>
            <a:pPr marL="357188" indent="-357188" algn="just" eaLnBrk="1" hangingPunct="1">
              <a:lnSpc>
                <a:spcPct val="80000"/>
              </a:lnSpc>
              <a:buFontTx/>
              <a:buNone/>
            </a:pPr>
            <a:r>
              <a:rPr lang="bg-BG" altLang="bg-BG" dirty="0"/>
              <a:t>Шоковото състояние е резултат от:</a:t>
            </a:r>
          </a:p>
          <a:p>
            <a:pPr marL="357188" indent="-357188" algn="just" eaLnBrk="1" hangingPunct="1">
              <a:lnSpc>
                <a:spcPct val="80000"/>
              </a:lnSpc>
            </a:pPr>
            <a:r>
              <a:rPr lang="bg-BG" altLang="bg-BG" dirty="0"/>
              <a:t>Относителната загуба на вътресъдов обем, поради настъпилата бързо прогресираща вазодилатация и стаза.</a:t>
            </a:r>
          </a:p>
          <a:p>
            <a:pPr marL="357188" indent="-357188" algn="just" eaLnBrk="1" hangingPunct="1">
              <a:lnSpc>
                <a:spcPct val="90000"/>
              </a:lnSpc>
            </a:pPr>
            <a:r>
              <a:rPr lang="bg-BG" altLang="bg-BG" dirty="0"/>
              <a:t>В по-късните стадии и от абсолютната хиповолемия, породена от излизането на течности от съдовете, поради нарушената съдова пропускливост.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8C9E1BC-1C2D-40F9-9B27-14532EC4611A}" type="slidenum">
              <a:rPr lang="bg-BG" sz="1400">
                <a:cs typeface="+mn-cs"/>
              </a:rPr>
              <a:pPr algn="r">
                <a:defRPr/>
              </a:pPr>
              <a:t>12</a:t>
            </a:fld>
            <a:endParaRPr lang="bg-BG" sz="1400">
              <a:cs typeface="+mn-cs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Клинична картина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360363" algn="just" eaLnBrk="1" hangingPunct="1">
              <a:buFontTx/>
              <a:buNone/>
            </a:pPr>
            <a:r>
              <a:rPr lang="bg-BG" altLang="bg-BG"/>
              <a:t>Различават се пет клинични степени в зависимост от тежестта и вида на клиничните прояви</a:t>
            </a:r>
            <a:r>
              <a:rPr lang="en-US" altLang="bg-BG"/>
              <a:t>, </a:t>
            </a:r>
            <a:r>
              <a:rPr lang="bg-BG" altLang="bg-BG"/>
              <a:t>които най-често са:</a:t>
            </a:r>
          </a:p>
          <a:p>
            <a:pPr marL="0" indent="360363" algn="just" eaLnBrk="1" hangingPunct="1"/>
            <a:r>
              <a:rPr lang="bg-BG" altLang="bg-BG"/>
              <a:t>Кожни промени</a:t>
            </a:r>
          </a:p>
          <a:p>
            <a:pPr marL="0" indent="360363" algn="just" eaLnBrk="1" hangingPunct="1"/>
            <a:r>
              <a:rPr lang="bg-BG" altLang="bg-BG"/>
              <a:t>Белодробни промени</a:t>
            </a:r>
          </a:p>
          <a:p>
            <a:pPr marL="0" indent="360363" algn="just" eaLnBrk="1" hangingPunct="1"/>
            <a:r>
              <a:rPr lang="bg-BG" altLang="bg-BG"/>
              <a:t>Сърдечносъдови промени</a:t>
            </a:r>
          </a:p>
          <a:p>
            <a:pPr marL="0" indent="360363" algn="just" eaLnBrk="1" hangingPunct="1"/>
            <a:r>
              <a:rPr lang="bg-BG" altLang="bg-BG"/>
              <a:t>Други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41E96C-B8BB-40E0-9F2A-0CB335DA5F2F}" type="slidenum">
              <a:rPr lang="bg-BG"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pPr algn="r">
                <a:defRPr/>
              </a:pPr>
              <a:t>13</a:t>
            </a:fld>
            <a:endParaRPr lang="bg-BG" sz="1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Клинична картина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360363" algn="just" eaLnBrk="1" hangingPunct="1">
              <a:buFontTx/>
              <a:buNone/>
            </a:pPr>
            <a:r>
              <a:rPr lang="bg-BG" altLang="bg-BG"/>
              <a:t>Различават се пет клинични степени в зависимост от тежестта и вида на клиничните прояви</a:t>
            </a:r>
            <a:r>
              <a:rPr lang="en-US" altLang="bg-BG"/>
              <a:t>, </a:t>
            </a:r>
            <a:r>
              <a:rPr lang="bg-BG" altLang="bg-BG"/>
              <a:t>които най-често са:</a:t>
            </a:r>
          </a:p>
          <a:p>
            <a:pPr marL="0" indent="360363" algn="just" eaLnBrk="1" hangingPunct="1"/>
            <a:r>
              <a:rPr lang="bg-BG" altLang="bg-BG"/>
              <a:t>Кожни промени</a:t>
            </a:r>
          </a:p>
          <a:p>
            <a:pPr marL="0" indent="360363" algn="just" eaLnBrk="1" hangingPunct="1"/>
            <a:r>
              <a:rPr lang="bg-BG" altLang="bg-BG"/>
              <a:t>Белодробни промени</a:t>
            </a:r>
          </a:p>
          <a:p>
            <a:pPr marL="0" indent="360363" algn="just" eaLnBrk="1" hangingPunct="1"/>
            <a:r>
              <a:rPr lang="bg-BG" altLang="bg-BG"/>
              <a:t>Сърдечносъдови промени</a:t>
            </a:r>
          </a:p>
          <a:p>
            <a:pPr marL="0" indent="360363" algn="just" eaLnBrk="1" hangingPunct="1"/>
            <a:r>
              <a:rPr lang="bg-BG" altLang="bg-BG"/>
              <a:t>Други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56662" cy="6553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79EE2C-9616-4DA7-A092-95E8729EA57C}" type="slidenum">
              <a:rPr lang="bg-BG" sz="1400">
                <a:cs typeface="+mn-cs"/>
              </a:rPr>
              <a:pPr algn="r">
                <a:defRPr/>
              </a:pPr>
              <a:t>14</a:t>
            </a:fld>
            <a:endParaRPr lang="bg-BG" sz="1400">
              <a:cs typeface="+mn-cs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Кожни промени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algn="just" eaLnBrk="1" hangingPunct="1"/>
            <a:r>
              <a:rPr lang="bg-BG" altLang="bg-BG" dirty="0"/>
              <a:t>Обикновено настъпват най-рано и се локализират по шията, лицето и предната част на гръдната клетка с бърза генерализация.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3382963" cy="23764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Urtica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76663"/>
            <a:ext cx="3384550" cy="238601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CA2A2D2-549D-4204-BBAC-09BD356F7FA6}" type="slidenum">
              <a:rPr lang="bg-BG" sz="1400">
                <a:cs typeface="+mn-cs"/>
              </a:rPr>
              <a:pPr algn="r">
                <a:defRPr/>
              </a:pPr>
              <a:t>15</a:t>
            </a:fld>
            <a:endParaRPr lang="bg-BG" sz="1400">
              <a:cs typeface="+mn-cs"/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Кожни промени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algn="just" eaLnBrk="1" hangingPunct="1"/>
            <a:r>
              <a:rPr lang="bg-BG" altLang="bg-BG" dirty="0"/>
              <a:t>Може да са предшествани от сърбеж, щипане или боцкане</a:t>
            </a:r>
            <a:r>
              <a:rPr lang="en-US" altLang="bg-BG" dirty="0"/>
              <a:t>.</a:t>
            </a:r>
            <a:endParaRPr lang="bg-BG" altLang="bg-BG" dirty="0"/>
          </a:p>
          <a:p>
            <a:pPr marL="357188" indent="-357188" algn="just" eaLnBrk="1" hangingPunct="1"/>
            <a:r>
              <a:rPr lang="bg-BG" altLang="bg-BG" dirty="0"/>
              <a:t>Оток на клепачите и устните</a:t>
            </a:r>
          </a:p>
          <a:p>
            <a:pPr marL="357188" indent="-357188" algn="just" eaLnBrk="1" hangingPunct="1"/>
            <a:r>
              <a:rPr lang="bg-BG" altLang="bg-BG" dirty="0"/>
              <a:t>Изброените промени обикновено липсват при тежка хипотония</a:t>
            </a:r>
            <a:r>
              <a:rPr lang="en-US" altLang="bg-BG" dirty="0"/>
              <a:t>.</a:t>
            </a:r>
            <a:endParaRPr lang="bg-BG" altLang="bg-BG" dirty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49725"/>
            <a:ext cx="2554287" cy="1885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149725"/>
            <a:ext cx="2735262" cy="1884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9" name="Picture 5" descr="Urticaire (détail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2808287" cy="19097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509A221-9A42-4E94-84AD-608ED8081838}" type="slidenum">
              <a:rPr lang="bg-BG" sz="1400">
                <a:cs typeface="+mn-cs"/>
              </a:rPr>
              <a:pPr algn="r">
                <a:defRPr/>
              </a:pPr>
              <a:t>16</a:t>
            </a:fld>
            <a:endParaRPr lang="bg-BG" sz="1400"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Кожни промени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752"/>
            <a:ext cx="2812847" cy="249492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2812847" cy="2384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79912" y="3021012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800" b="1"/>
              <a:t>Преди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779912" y="3933825"/>
            <a:ext cx="100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800" b="1"/>
              <a:t>След</a:t>
            </a:r>
          </a:p>
        </p:txBody>
      </p:sp>
      <p:pic>
        <p:nvPicPr>
          <p:cNvPr id="20488" name="Picture 6" descr="angioedema2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2411413" cy="1974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ngioedema2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41" y="3733508"/>
            <a:ext cx="2387571" cy="2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F10A7DE-8D7F-48FC-97B2-37390C96A7E2}" type="slidenum">
              <a:rPr lang="bg-BG" sz="1400">
                <a:cs typeface="+mn-cs"/>
              </a:rPr>
              <a:pPr algn="r">
                <a:defRPr/>
              </a:pPr>
              <a:t>17</a:t>
            </a:fld>
            <a:endParaRPr lang="bg-BG" sz="1400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Белодробни промени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557338"/>
            <a:ext cx="7993063" cy="4114800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Нарушена проходимост на горните дихателни пътища – инспираторна диспнея (оток на </a:t>
            </a:r>
            <a:r>
              <a:rPr lang="en-US" altLang="bg-BG" dirty="0" err="1"/>
              <a:t>Quincke</a:t>
            </a:r>
            <a:r>
              <a:rPr lang="en-US" altLang="bg-BG" dirty="0"/>
              <a:t>)</a:t>
            </a:r>
            <a:r>
              <a:rPr lang="bg-BG" altLang="bg-BG" dirty="0"/>
              <a:t>.</a:t>
            </a:r>
            <a:endParaRPr lang="en-US" altLang="bg-BG" dirty="0"/>
          </a:p>
          <a:p>
            <a:pPr marL="357188" indent="-357188" algn="just" eaLnBrk="1" hangingPunct="1"/>
            <a:r>
              <a:rPr lang="bg-BG" altLang="bg-BG" dirty="0"/>
              <a:t>Нарушена проходимост на долните дихателни пътища – експираторна диспнея – бронхоспазъм.</a:t>
            </a:r>
          </a:p>
          <a:p>
            <a:pPr marL="357188" indent="-357188" algn="just" eaLnBrk="1" hangingPunct="1"/>
            <a:r>
              <a:rPr lang="bg-BG" altLang="bg-BG" dirty="0"/>
              <a:t>Хипоксемия и хиперкапния</a:t>
            </a:r>
          </a:p>
          <a:p>
            <a:pPr marL="357188" indent="-357188" algn="just" eaLnBrk="1" hangingPunct="1"/>
            <a:r>
              <a:rPr lang="bg-BG" altLang="bg-BG" dirty="0"/>
              <a:t>Некардиогенен белодробен оток</a:t>
            </a:r>
          </a:p>
        </p:txBody>
      </p:sp>
      <p:pic>
        <p:nvPicPr>
          <p:cNvPr id="21509" name="Picture 2" descr="http://www.dept-med.pitt.edu/paccm/faculty/images/petrovv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72225" y="4581525"/>
            <a:ext cx="24114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://myallergyadvice.com/images/allergy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angioede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68825"/>
            <a:ext cx="26638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14FC55E-72BD-45CE-A7F9-5561194413D0}" type="slidenum">
              <a:rPr lang="bg-BG" sz="1400">
                <a:cs typeface="+mn-cs"/>
              </a:rPr>
              <a:pPr algn="r">
                <a:defRPr/>
              </a:pPr>
              <a:t>18</a:t>
            </a:fld>
            <a:endParaRPr lang="bg-BG" sz="1400">
              <a:cs typeface="+mn-cs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Промени в кръвообращението</a:t>
            </a:r>
            <a:endParaRPr lang="bg-BG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eaLnBrk="1" hangingPunct="1"/>
            <a:r>
              <a:rPr lang="bg-BG" altLang="bg-BG" dirty="0"/>
              <a:t>Понижаване на МОС</a:t>
            </a:r>
          </a:p>
          <a:p>
            <a:pPr marL="357188" indent="-357188" eaLnBrk="1" hangingPunct="1"/>
            <a:r>
              <a:rPr lang="bg-BG" altLang="bg-BG" dirty="0"/>
              <a:t>Тахикардия, брадикардия, аритмия</a:t>
            </a:r>
          </a:p>
          <a:p>
            <a:pPr marL="357188" indent="-357188" eaLnBrk="1" hangingPunct="1"/>
            <a:r>
              <a:rPr lang="bg-BG" altLang="bg-BG" dirty="0"/>
              <a:t>Силно намалено периферно съдово съпротивление</a:t>
            </a:r>
          </a:p>
          <a:p>
            <a:pPr marL="357188" indent="-357188" algn="just" eaLnBrk="1" hangingPunct="1"/>
            <a:r>
              <a:rPr lang="bg-BG" altLang="bg-BG" dirty="0"/>
              <a:t>Ниско централно венозно налягане</a:t>
            </a:r>
          </a:p>
          <a:p>
            <a:pPr marL="357188" indent="-357188" eaLnBrk="1" hangingPunct="1"/>
            <a:r>
              <a:rPr lang="bg-BG" altLang="bg-BG" dirty="0"/>
              <a:t>Бързо настъпваща и тежка хипотония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533FE78-005E-4A7E-9EA1-511AD4AB3859}" type="slidenum">
              <a:rPr lang="bg-BG" sz="1400">
                <a:cs typeface="+mn-cs"/>
              </a:rPr>
              <a:pPr algn="r">
                <a:defRPr/>
              </a:pPr>
              <a:t>19</a:t>
            </a:fld>
            <a:endParaRPr lang="bg-BG" sz="1400" dirty="0"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Други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algn="just" eaLnBrk="1" hangingPunct="1"/>
            <a:r>
              <a:rPr lang="bg-BG" altLang="bg-BG" dirty="0"/>
              <a:t>Кожата в по-късните стадии е бледа и посивяла.</a:t>
            </a:r>
          </a:p>
          <a:p>
            <a:pPr marL="357188" indent="-357188" algn="just" eaLnBrk="1" hangingPunct="1"/>
            <a:r>
              <a:rPr lang="bg-BG" altLang="bg-BG" dirty="0"/>
              <a:t>Мидриаза</a:t>
            </a:r>
          </a:p>
          <a:p>
            <a:pPr marL="357188" indent="-357188" algn="just" eaLnBrk="1" hangingPunct="1"/>
            <a:r>
              <a:rPr lang="bg-BG" altLang="bg-BG" dirty="0"/>
              <a:t>Повръщане, коликообразни болки в корема, диария.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E540696-1901-4E68-9BE2-6FD9D9D596D2}" type="slidenum">
              <a:rPr lang="bg-BG" sz="1400">
                <a:cs typeface="+mn-cs"/>
              </a:rPr>
              <a:pPr algn="r">
                <a:defRPr/>
              </a:pPr>
              <a:t>2</a:t>
            </a:fld>
            <a:endParaRPr lang="bg-BG" sz="1400"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Определения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algn="just" eaLnBrk="1" hangingPunct="1"/>
            <a:r>
              <a:rPr lang="bg-BG" altLang="bg-BG" dirty="0"/>
              <a:t>Анафилаксия –</a:t>
            </a:r>
            <a:r>
              <a:rPr lang="en-US" altLang="bg-BG" dirty="0"/>
              <a:t> </a:t>
            </a:r>
            <a:r>
              <a:rPr lang="bg-BG" altLang="bg-BG" dirty="0"/>
              <a:t>това е тежка, животозастрашаваща, генерализирана или системна реакция на свръхчувствителност.*</a:t>
            </a:r>
          </a:p>
          <a:p>
            <a:pPr marL="1276350" lvl="2" algn="r" eaLnBrk="1" hangingPunct="1">
              <a:buFontTx/>
              <a:buNone/>
            </a:pPr>
            <a:r>
              <a:rPr lang="bg-BG" altLang="bg-BG" dirty="0">
                <a:cs typeface="Arial" charset="0"/>
              </a:rPr>
              <a:t>		</a:t>
            </a:r>
            <a:r>
              <a:rPr lang="bg-BG" altLang="bg-BG" sz="2000" i="1" dirty="0">
                <a:cs typeface="Arial" charset="0"/>
              </a:rPr>
              <a:t>* </a:t>
            </a:r>
            <a:r>
              <a:rPr lang="en-US" altLang="bg-BG" sz="2000" i="1" dirty="0">
                <a:cs typeface="Arial" charset="0"/>
              </a:rPr>
              <a:t>J Allergy </a:t>
            </a:r>
            <a:r>
              <a:rPr lang="en-US" altLang="bg-BG" sz="2000" i="1" dirty="0" err="1">
                <a:cs typeface="Arial" charset="0"/>
              </a:rPr>
              <a:t>Clin</a:t>
            </a:r>
            <a:r>
              <a:rPr lang="en-US" altLang="bg-BG" sz="2000" i="1" dirty="0">
                <a:cs typeface="Arial" charset="0"/>
              </a:rPr>
              <a:t> </a:t>
            </a:r>
            <a:r>
              <a:rPr lang="en-US" altLang="bg-BG" sz="2000" i="1" dirty="0" err="1">
                <a:cs typeface="Arial" charset="0"/>
              </a:rPr>
              <a:t>Immunol</a:t>
            </a:r>
            <a:r>
              <a:rPr lang="en-US" altLang="bg-BG" sz="2000" i="1" dirty="0">
                <a:cs typeface="Arial" charset="0"/>
              </a:rPr>
              <a:t> 2006 ;117 : 391-7</a:t>
            </a:r>
            <a:endParaRPr lang="fr-FR" altLang="bg-BG" sz="2000" i="1" dirty="0">
              <a:cs typeface="Arial" charset="0"/>
            </a:endParaRPr>
          </a:p>
          <a:p>
            <a:pPr marL="357188" indent="-357188" algn="just" eaLnBrk="1" hangingPunct="1"/>
            <a:r>
              <a:rPr lang="bg-BG" altLang="bg-BG" dirty="0"/>
              <a:t>Анафилактичен шок - Синдром на тъканна хипоперфузия, породен от генерализирана реакция на комплекса антиген-антитяло.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E0EBEB-B523-44F3-BC57-86BB5943F4B3}" type="slidenum">
              <a:rPr lang="bg-BG" sz="1400">
                <a:cs typeface="+mn-cs"/>
              </a:rPr>
              <a:pPr algn="r">
                <a:defRPr/>
              </a:pPr>
              <a:t>20</a:t>
            </a:fld>
            <a:endParaRPr lang="bg-BG" sz="1400"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Диагностични критерии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600200"/>
            <a:ext cx="8688387" cy="4525963"/>
          </a:xfrm>
        </p:spPr>
        <p:txBody>
          <a:bodyPr/>
          <a:lstStyle/>
          <a:p>
            <a:pPr marL="0" indent="357188" algn="just" eaLnBrk="1" hangingPunct="1">
              <a:buFontTx/>
              <a:buNone/>
            </a:pPr>
            <a:r>
              <a:rPr lang="bg-BG" altLang="bg-BG" b="1" dirty="0"/>
              <a:t>Изпълнени са 3 от изброените критерии</a:t>
            </a:r>
            <a:r>
              <a:rPr lang="bg-BG" altLang="bg-BG" dirty="0"/>
              <a:t>:</a:t>
            </a:r>
          </a:p>
          <a:p>
            <a:pPr marL="360363" indent="-360363"/>
            <a:r>
              <a:rPr lang="bg-BG" altLang="bg-BG" dirty="0"/>
              <a:t>Внезапно начало и бързо прогресиране на симптомите.</a:t>
            </a:r>
            <a:endParaRPr lang="en-US" dirty="0"/>
          </a:p>
          <a:p>
            <a:pPr marL="360363" indent="-360363"/>
            <a:r>
              <a:rPr lang="bg-BG" dirty="0"/>
              <a:t>Животозастрашаващи нарушения от страна на: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bg-BG" dirty="0"/>
              <a:t>Нарушена проходимост на дихателните пътища;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bg-BG" dirty="0"/>
              <a:t>Тежки нарушения в дишането;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bg-BG" dirty="0"/>
              <a:t>Нарушения в кръвообращението.</a:t>
            </a:r>
          </a:p>
          <a:p>
            <a:pPr marL="360363" indent="-360363" algn="just"/>
            <a:r>
              <a:rPr lang="bg-BG" dirty="0"/>
              <a:t>Кожни и лигавични промени – зачервяване, уртикария, ангиоедем.</a:t>
            </a:r>
          </a:p>
          <a:p>
            <a:pPr marL="360363" indent="-360363" algn="just"/>
            <a:r>
              <a:rPr lang="bg-BG" dirty="0"/>
              <a:t>Диагнозата се потвърждава от установяване на познат за пациента алерген.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45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E0EBEB-B523-44F3-BC57-86BB5943F4B3}" type="slidenum">
              <a:rPr lang="bg-BG" sz="1400">
                <a:cs typeface="+mn-cs"/>
              </a:rPr>
              <a:pPr algn="r">
                <a:defRPr/>
              </a:pPr>
              <a:t>21</a:t>
            </a:fld>
            <a:endParaRPr lang="bg-BG" sz="1400"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Диагностични критерии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600200"/>
            <a:ext cx="8436867" cy="4525963"/>
          </a:xfrm>
        </p:spPr>
        <p:txBody>
          <a:bodyPr/>
          <a:lstStyle/>
          <a:p>
            <a:pPr marL="0" indent="357188" algn="just" eaLnBrk="1" hangingPunct="1">
              <a:buFontTx/>
              <a:buNone/>
            </a:pPr>
            <a:r>
              <a:rPr lang="bg-BG" altLang="bg-BG" b="1" dirty="0"/>
              <a:t>Запомнете:</a:t>
            </a:r>
            <a:endParaRPr lang="en-US" dirty="0"/>
          </a:p>
          <a:p>
            <a:pPr marL="360363" indent="-360363" algn="just"/>
            <a:r>
              <a:rPr lang="bg-BG" dirty="0"/>
              <a:t>Промените по кожата и лигавиците не са знак за анафилактична реакция, ако са самостоятелно изявени.</a:t>
            </a:r>
          </a:p>
          <a:p>
            <a:pPr marL="360363" indent="-360363" algn="just"/>
            <a:r>
              <a:rPr lang="bg-BG" dirty="0"/>
              <a:t>Тези промени могат да са прикрити или липсващи при 20% от пациентите (при някои от тях се установяват само нарушения в кръвообращението).</a:t>
            </a:r>
          </a:p>
          <a:p>
            <a:pPr marL="360363" indent="-360363" algn="just"/>
            <a:r>
              <a:rPr lang="bg-BG" dirty="0"/>
              <a:t>Налице може да е симптоматика от страна на ГИТ – гадене, повръщане, коремни болни, диария.</a:t>
            </a:r>
          </a:p>
          <a:p>
            <a:pPr marL="360363" indent="-360363" algn="just"/>
            <a:r>
              <a:rPr lang="bg-BG" altLang="bg-BG" dirty="0"/>
              <a:t>Съпътстващата симптоматика може да отвлече вниманието от истинските проблеми.</a:t>
            </a:r>
          </a:p>
        </p:txBody>
      </p:sp>
    </p:spTree>
    <p:extLst>
      <p:ext uri="{BB962C8B-B14F-4D97-AF65-F5344CB8AC3E}">
        <p14:creationId xmlns:p14="http://schemas.microsoft.com/office/powerpoint/2010/main" val="186074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E0EBEB-B523-44F3-BC57-86BB5943F4B3}" type="slidenum">
              <a:rPr lang="bg-BG" sz="1400">
                <a:cs typeface="+mn-cs"/>
              </a:rPr>
              <a:pPr algn="r">
                <a:defRPr/>
              </a:pPr>
              <a:t>22</a:t>
            </a:fld>
            <a:endParaRPr lang="bg-BG" sz="1400"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Диагностични критерии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357188" algn="just" eaLnBrk="1" hangingPunct="1">
              <a:buFontTx/>
              <a:buNone/>
            </a:pPr>
            <a:r>
              <a:rPr lang="bg-BG" altLang="bg-BG" b="1" dirty="0"/>
              <a:t>Критерий 1</a:t>
            </a:r>
            <a:r>
              <a:rPr lang="bg-BG" altLang="bg-BG" dirty="0"/>
              <a:t>:</a:t>
            </a:r>
          </a:p>
          <a:p>
            <a:pPr marL="357188" indent="-357188" algn="just" eaLnBrk="1" hangingPunct="1"/>
            <a:r>
              <a:rPr lang="bg-BG" altLang="bg-BG" dirty="0"/>
              <a:t>Увреждане на кожата и/или лигавиците – уртикария, сърбеж или зачервяване, оток на устните или на езика и мъждеца, съчетано с един от следните симптоми: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Остра дихателна недостатъчност – диспнея, бронхоспазъм, стридор, хипоксия.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Понижаване на САКН </a:t>
            </a:r>
            <a:r>
              <a:rPr lang="bg-BG" altLang="bg-BG" b="1" dirty="0"/>
              <a:t>под 90</a:t>
            </a:r>
            <a:r>
              <a:rPr lang="en-US" altLang="bg-BG" b="1" dirty="0"/>
              <a:t> mmHg</a:t>
            </a:r>
            <a:r>
              <a:rPr lang="en-US" altLang="bg-BG" dirty="0"/>
              <a:t> </a:t>
            </a:r>
            <a:r>
              <a:rPr lang="bg-BG" altLang="bg-BG" dirty="0"/>
              <a:t>или органна дисфункция – хипотония, синкоп, инконтиненция.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461BF6-A298-4814-BE79-C3861106D950}" type="slidenum">
              <a:rPr lang="bg-BG" sz="1400">
                <a:cs typeface="+mn-cs"/>
              </a:rPr>
              <a:pPr algn="r">
                <a:defRPr/>
              </a:pPr>
              <a:t>23</a:t>
            </a:fld>
            <a:endParaRPr lang="bg-BG" sz="1400"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Диагностични критерии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279301"/>
            <a:ext cx="8226425" cy="4525963"/>
          </a:xfrm>
        </p:spPr>
        <p:txBody>
          <a:bodyPr/>
          <a:lstStyle/>
          <a:p>
            <a:pPr marL="0" indent="357188" algn="just" eaLnBrk="1" hangingPunct="1">
              <a:buFontTx/>
              <a:buNone/>
            </a:pPr>
            <a:r>
              <a:rPr lang="bg-BG" altLang="bg-BG" b="1" dirty="0"/>
              <a:t>Критерий 2</a:t>
            </a:r>
            <a:r>
              <a:rPr lang="bg-BG" altLang="bg-BG" dirty="0"/>
              <a:t>:</a:t>
            </a:r>
          </a:p>
          <a:p>
            <a:pPr marL="0" indent="357188" algn="just" eaLnBrk="1" hangingPunct="1">
              <a:buFont typeface="Wingdings" pitchFamily="2" charset="2"/>
              <a:buNone/>
            </a:pPr>
            <a:r>
              <a:rPr lang="bg-BG" altLang="bg-BG" dirty="0">
                <a:cs typeface="Arial" charset="0"/>
              </a:rPr>
              <a:t>Два или повече от изброените симптоми, след излагането на </a:t>
            </a:r>
            <a:r>
              <a:rPr lang="bg-BG" altLang="bg-BG" b="1" i="1" dirty="0">
                <a:cs typeface="Arial" charset="0"/>
              </a:rPr>
              <a:t>вероятен алерген</a:t>
            </a:r>
            <a:r>
              <a:rPr lang="en-US" altLang="bg-BG" dirty="0">
                <a:cs typeface="Arial" charset="0"/>
              </a:rPr>
              <a:t>:</a:t>
            </a:r>
            <a:endParaRPr lang="bg-BG" altLang="bg-BG" dirty="0">
              <a:cs typeface="Arial" charset="0"/>
            </a:endParaRPr>
          </a:p>
          <a:p>
            <a:pPr marL="357188" indent="-357188" algn="just" eaLnBrk="1" hangingPunct="1"/>
            <a:r>
              <a:rPr lang="bg-BG" altLang="bg-BG" dirty="0"/>
              <a:t>Увреждане на кожата и/или лигавиците – уртикария, сърбеж или зачервяване, оток на устните или на езика и мъждеца, съчетано с един от следните симптоми: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Остра дихателна недостатъчност – диспнея, бронхоспазъм стридор, хипоксия.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Понижаване на САКН </a:t>
            </a:r>
            <a:r>
              <a:rPr lang="bg-BG" altLang="bg-BG" b="1" dirty="0"/>
              <a:t>под 90</a:t>
            </a:r>
            <a:r>
              <a:rPr lang="en-US" altLang="bg-BG" b="1" dirty="0"/>
              <a:t> mmHg</a:t>
            </a:r>
            <a:r>
              <a:rPr lang="en-US" altLang="bg-BG" dirty="0"/>
              <a:t> </a:t>
            </a:r>
            <a:r>
              <a:rPr lang="bg-BG" altLang="bg-BG" dirty="0"/>
              <a:t>или органна дисфункция – хипотония, синкоп, инконтиненция.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Продължаващи оплаквания от ГИТ – коремни болки, повръщане.</a:t>
            </a:r>
            <a:endParaRPr lang="en-US" altLang="bg-BG" dirty="0"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92F885E-7BB0-4319-8BB7-D5E2AF2F0EF3}" type="slidenum">
              <a:rPr lang="bg-BG" sz="1400">
                <a:cs typeface="+mn-cs"/>
              </a:rPr>
              <a:pPr algn="r">
                <a:defRPr/>
              </a:pPr>
              <a:t>24</a:t>
            </a:fld>
            <a:endParaRPr lang="bg-BG" sz="1400"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Диагностични критерии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412875"/>
            <a:ext cx="8364537" cy="4525963"/>
          </a:xfrm>
        </p:spPr>
        <p:txBody>
          <a:bodyPr/>
          <a:lstStyle/>
          <a:p>
            <a:pPr marL="0" indent="357188" algn="just" eaLnBrk="1" hangingPunct="1">
              <a:buFontTx/>
              <a:buNone/>
            </a:pPr>
            <a:r>
              <a:rPr lang="bg-BG" altLang="bg-BG" b="1" dirty="0"/>
              <a:t>Критерий 3</a:t>
            </a:r>
            <a:r>
              <a:rPr lang="bg-BG" altLang="bg-BG" dirty="0"/>
              <a:t>:</a:t>
            </a:r>
          </a:p>
          <a:p>
            <a:pPr marL="357188" indent="-357188" algn="just" eaLnBrk="1" hangingPunct="1"/>
            <a:r>
              <a:rPr lang="bg-BG" altLang="bg-BG" dirty="0"/>
              <a:t>Понижаване на САКН </a:t>
            </a:r>
            <a:r>
              <a:rPr lang="bg-BG" altLang="bg-BG" b="1" dirty="0"/>
              <a:t>под 90</a:t>
            </a:r>
            <a:r>
              <a:rPr lang="en-US" altLang="bg-BG" b="1" dirty="0"/>
              <a:t> mmHg</a:t>
            </a:r>
            <a:r>
              <a:rPr lang="en-US" altLang="bg-BG" dirty="0"/>
              <a:t> </a:t>
            </a:r>
            <a:r>
              <a:rPr lang="bg-BG" altLang="bg-BG" dirty="0"/>
              <a:t>или </a:t>
            </a:r>
            <a:r>
              <a:rPr lang="bg-BG" altLang="bg-BG" b="1" dirty="0"/>
              <a:t>с повече от 30% от началното</a:t>
            </a:r>
            <a:r>
              <a:rPr lang="bg-BG" altLang="bg-BG" dirty="0"/>
              <a:t> при възрастни, след излагане на </a:t>
            </a:r>
            <a:r>
              <a:rPr lang="bg-BG" altLang="bg-BG" b="1" i="1" dirty="0"/>
              <a:t>познат алерген.</a:t>
            </a:r>
          </a:p>
          <a:p>
            <a:pPr marL="357188" indent="-357188" algn="just" eaLnBrk="1" hangingPunct="1"/>
            <a:r>
              <a:rPr lang="bg-BG" altLang="bg-BG" dirty="0"/>
              <a:t>В детската възраст, понижаването на САКН се определя като: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При деца от 1 месеца до 1 година - по-ниско от 70 </a:t>
            </a:r>
            <a:r>
              <a:rPr lang="en-US" altLang="bg-BG" dirty="0"/>
              <a:t>mmHg</a:t>
            </a:r>
            <a:endParaRPr lang="bg-BG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При деца от 1 до 10 години – по-ниско от </a:t>
            </a:r>
            <a:r>
              <a:rPr lang="fr-FR" altLang="bg-BG" dirty="0">
                <a:cs typeface="Arial" charset="0"/>
              </a:rPr>
              <a:t>70 </a:t>
            </a:r>
            <a:r>
              <a:rPr lang="fr-FR" altLang="bg-BG" dirty="0" err="1">
                <a:cs typeface="Arial" charset="0"/>
              </a:rPr>
              <a:t>mmHg</a:t>
            </a:r>
            <a:r>
              <a:rPr lang="fr-FR" altLang="bg-BG" dirty="0">
                <a:cs typeface="Arial" charset="0"/>
              </a:rPr>
              <a:t> + </a:t>
            </a:r>
            <a:r>
              <a:rPr lang="bg-BG" altLang="bg-BG" dirty="0">
                <a:cs typeface="Arial" charset="0"/>
              </a:rPr>
              <a:t>(</a:t>
            </a:r>
            <a:r>
              <a:rPr lang="fr-FR" altLang="bg-BG" dirty="0">
                <a:cs typeface="Arial" charset="0"/>
              </a:rPr>
              <a:t>2 x </a:t>
            </a:r>
            <a:r>
              <a:rPr lang="bg-BG" altLang="bg-BG" dirty="0">
                <a:cs typeface="Arial" charset="0"/>
              </a:rPr>
              <a:t>възрастта</a:t>
            </a:r>
            <a:r>
              <a:rPr lang="fr-FR" altLang="bg-BG" dirty="0">
                <a:cs typeface="Arial" charset="0"/>
              </a:rPr>
              <a:t>)</a:t>
            </a:r>
            <a:endParaRPr lang="bg-BG" altLang="bg-BG" dirty="0">
              <a:cs typeface="Arial" charset="0"/>
            </a:endParaRP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>
                <a:cs typeface="Arial" charset="0"/>
              </a:rPr>
              <a:t>При деца от 11 до 17 години – по-ниско от </a:t>
            </a:r>
            <a:r>
              <a:rPr lang="fr-FR" altLang="bg-BG" dirty="0">
                <a:cs typeface="Arial" charset="0"/>
              </a:rPr>
              <a:t>90</a:t>
            </a:r>
            <a:r>
              <a:rPr lang="bg-BG" altLang="bg-BG" dirty="0">
                <a:cs typeface="Arial" charset="0"/>
              </a:rPr>
              <a:t> </a:t>
            </a:r>
            <a:r>
              <a:rPr lang="fr-FR" altLang="bg-BG" dirty="0" err="1">
                <a:cs typeface="Arial" charset="0"/>
              </a:rPr>
              <a:t>mmHg</a:t>
            </a:r>
            <a:r>
              <a:rPr lang="bg-BG" altLang="bg-BG" dirty="0">
                <a:cs typeface="Arial" charset="0"/>
              </a:rPr>
              <a:t>.</a:t>
            </a:r>
            <a:endParaRPr lang="en-US" altLang="bg-BG" dirty="0"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DAE1FB6-D11D-42B5-98B9-4D513DD1B0E9}" type="slidenum">
              <a:rPr lang="bg-BG" sz="1400">
                <a:cs typeface="+mn-cs"/>
              </a:rPr>
              <a:pPr algn="r">
                <a:defRPr/>
              </a:pPr>
              <a:t>25</a:t>
            </a:fld>
            <a:endParaRPr lang="bg-BG" sz="1400">
              <a:cs typeface="+mn-cs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 степен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algn="just" eaLnBrk="1" hangingPunct="1"/>
            <a:r>
              <a:rPr lang="bg-BG" altLang="bg-BG" dirty="0"/>
              <a:t>Генерализирани промени по кожата и лигавиците:</a:t>
            </a:r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Еритем</a:t>
            </a:r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Уртикариални промени</a:t>
            </a:r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Ангио-невротичен оток</a:t>
            </a:r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0438"/>
            <a:ext cx="3529012" cy="27781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7" descr="ANd9GcQkUgIuiFQRfmKmI4WqxqGOHErycinK5dosHHNLa6iWNEWxUUv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2951162" cy="2760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F92CD43-B898-4172-B807-BE2D54D1DB88}" type="slidenum">
              <a:rPr lang="bg-BG" sz="1400">
                <a:cs typeface="+mn-cs"/>
              </a:rPr>
              <a:pPr algn="r">
                <a:defRPr/>
              </a:pPr>
              <a:t>26</a:t>
            </a:fld>
            <a:endParaRPr lang="bg-BG" sz="1400">
              <a:cs typeface="+mn-cs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 степен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algn="just" eaLnBrk="1" hangingPunct="1"/>
            <a:r>
              <a:rPr lang="bg-BG" altLang="bg-BG" dirty="0"/>
              <a:t>Умерено изразени повсеместни органни промени:</a:t>
            </a:r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Генерализирани промени по кожата и лигавиците</a:t>
            </a:r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Хипотензия и тахикардия</a:t>
            </a:r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Бронхиална хиперреактивност:</a:t>
            </a:r>
          </a:p>
          <a:p>
            <a:pPr lvl="2" algn="just" eaLnBrk="1" hangingPunct="1"/>
            <a:r>
              <a:rPr lang="bg-BG" altLang="bg-BG" dirty="0"/>
              <a:t>Кашлица</a:t>
            </a:r>
          </a:p>
          <a:p>
            <a:pPr lvl="2" algn="just" eaLnBrk="1" hangingPunct="1"/>
            <a:r>
              <a:rPr lang="bg-BG" altLang="bg-BG" dirty="0"/>
              <a:t>Диспнея</a:t>
            </a:r>
          </a:p>
        </p:txBody>
      </p:sp>
      <p:pic>
        <p:nvPicPr>
          <p:cNvPr id="28677" name="Picture 7" descr="steve-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3500438"/>
            <a:ext cx="2066925" cy="2755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9AA169F-C5FC-4939-AC04-2508D9A13917}" type="slidenum">
              <a:rPr lang="bg-BG" sz="1400">
                <a:cs typeface="+mn-cs"/>
              </a:rPr>
              <a:pPr algn="r">
                <a:defRPr/>
              </a:pPr>
              <a:t>27</a:t>
            </a:fld>
            <a:endParaRPr lang="bg-BG" sz="1400">
              <a:cs typeface="+mn-cs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III</a:t>
            </a: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 степен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algn="just" eaLnBrk="1" hangingPunct="1"/>
            <a:r>
              <a:rPr lang="bg-BG" altLang="bg-BG" dirty="0"/>
              <a:t>Тежка животозастрашаваща патология, налагаща специфична терапия: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Синкоп, брадикардия, тахикардия, аритмия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Бронхоспазъм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Промените по кожата и лигавиците липсват</a:t>
            </a:r>
            <a:r>
              <a:rPr lang="en-US" altLang="bg-BG" dirty="0"/>
              <a:t>,</a:t>
            </a:r>
            <a:r>
              <a:rPr lang="bg-BG" altLang="bg-BG" dirty="0"/>
              <a:t> или се проявяват при нормализиране на перфузията.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4062ED3-95F9-4FED-BABC-727FEAACCCE0}" type="slidenum">
              <a:rPr lang="bg-BG" sz="1400">
                <a:cs typeface="+mn-cs"/>
              </a:rPr>
              <a:pPr algn="r">
                <a:defRPr/>
              </a:pPr>
              <a:t>28</a:t>
            </a:fld>
            <a:endParaRPr lang="bg-BG" sz="1400">
              <a:cs typeface="+mn-cs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IV</a:t>
            </a: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 степен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algn="just" eaLnBrk="1" hangingPunct="1"/>
            <a:r>
              <a:rPr lang="bg-BG" altLang="bg-BG" dirty="0"/>
              <a:t>Тежки степенни нарушения в съзнанието</a:t>
            </a:r>
          </a:p>
          <a:p>
            <a:pPr marL="357188" indent="-357188" algn="just" eaLnBrk="1" hangingPunct="1"/>
            <a:r>
              <a:rPr lang="bg-BG" altLang="bg-BG" dirty="0"/>
              <a:t>Неефективно кръвообращение</a:t>
            </a:r>
          </a:p>
          <a:p>
            <a:pPr marL="357188" indent="-357188" algn="just" eaLnBrk="1" hangingPunct="1"/>
            <a:r>
              <a:rPr lang="bg-BG" altLang="bg-BG" dirty="0"/>
              <a:t>Спиране на дишането</a:t>
            </a:r>
          </a:p>
          <a:p>
            <a:pPr marL="0" indent="0" algn="just" eaLnBrk="1" hangingPunct="1">
              <a:buNone/>
            </a:pPr>
            <a:r>
              <a:rPr lang="bg-BG" altLang="bg-BG" dirty="0"/>
              <a:t>Това състояние отъждествяваме с клинична смърт.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D561A94-8CFC-42B0-9E2B-8035004BBBBE}" type="slidenum">
              <a:rPr lang="bg-BG" sz="1400">
                <a:cs typeface="+mn-cs"/>
              </a:rPr>
              <a:pPr algn="r">
                <a:defRPr/>
              </a:pPr>
              <a:t>29</a:t>
            </a:fld>
            <a:endParaRPr lang="bg-BG" sz="1400">
              <a:cs typeface="+mn-cs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 степен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600200"/>
            <a:ext cx="7927975" cy="452596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КПАрест и провеждане на кардиопулмонална ресусцитация.</a:t>
            </a:r>
          </a:p>
          <a:p>
            <a:pPr marL="357188" indent="-357188" algn="just" eaLnBrk="1" hangingPunct="1"/>
            <a:r>
              <a:rPr lang="bg-BG" altLang="bg-BG" dirty="0"/>
              <a:t>Смърт, настъпила след неефективно провеждана </a:t>
            </a:r>
            <a:r>
              <a:rPr lang="bg-BG" altLang="bg-BG" dirty="0" err="1"/>
              <a:t>кардио-пулмонална</a:t>
            </a:r>
            <a:r>
              <a:rPr lang="bg-BG" altLang="bg-BG" dirty="0"/>
              <a:t> и церебрална ресусцитация.</a:t>
            </a:r>
          </a:p>
        </p:txBody>
      </p:sp>
      <p:pic>
        <p:nvPicPr>
          <p:cNvPr id="31749" name="Picture 5" descr="anaphylactic-shock-from-insect-b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2381250" cy="23812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C21D23A-59F0-43BA-A22F-4742141B81F1}" type="slidenum">
              <a:rPr lang="bg-BG" sz="1400">
                <a:cs typeface="+mn-cs"/>
              </a:rPr>
              <a:pPr algn="r">
                <a:defRPr/>
              </a:pPr>
              <a:t>3</a:t>
            </a:fld>
            <a:endParaRPr lang="bg-BG" sz="1400"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Исторически данни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7188" indent="-357188" algn="just" eaLnBrk="1" hangingPunct="1"/>
            <a:r>
              <a:rPr lang="bg-BG" altLang="bg-BG" dirty="0"/>
              <a:t>Първият регистриран случай е през 2640 г пр</a:t>
            </a:r>
            <a:r>
              <a:rPr lang="en-US" altLang="bg-BG" dirty="0"/>
              <a:t>.</a:t>
            </a:r>
            <a:r>
              <a:rPr lang="bg-BG" altLang="bg-BG" dirty="0"/>
              <a:t> Хр. В йероглиф се споменава за ужилване от пчела на фараон.</a:t>
            </a:r>
          </a:p>
          <a:p>
            <a:pPr marL="357188" indent="-357188" algn="just" eaLnBrk="1" hangingPunct="1"/>
            <a:r>
              <a:rPr lang="bg-BG" altLang="bg-BG" dirty="0"/>
              <a:t>През 1901 </a:t>
            </a:r>
            <a:r>
              <a:rPr lang="en-US" altLang="bg-BG" dirty="0"/>
              <a:t>Richet </a:t>
            </a:r>
            <a:r>
              <a:rPr lang="bg-BG" altLang="bg-BG" dirty="0"/>
              <a:t>и </a:t>
            </a:r>
            <a:r>
              <a:rPr lang="en-US" altLang="bg-BG" dirty="0" err="1"/>
              <a:t>Portier</a:t>
            </a:r>
            <a:r>
              <a:rPr lang="bg-BG" altLang="bg-BG" dirty="0"/>
              <a:t> въвеждат термина анафилаксия.</a:t>
            </a:r>
            <a:r>
              <a:rPr lang="en-US" altLang="bg-BG" dirty="0"/>
              <a:t> </a:t>
            </a:r>
            <a:r>
              <a:rPr lang="bg-BG" altLang="bg-BG" dirty="0"/>
              <a:t>От гръцки език </a:t>
            </a:r>
            <a:r>
              <a:rPr lang="en-US" dirty="0" err="1">
                <a:hlinkClick r:id="rId3" tooltip="wikt:ἀνά"/>
              </a:rPr>
              <a:t>ἀνά</a:t>
            </a:r>
            <a:r>
              <a:rPr lang="en-US" dirty="0"/>
              <a:t> "</a:t>
            </a:r>
            <a:r>
              <a:rPr lang="bg-BG" dirty="0"/>
              <a:t>срещу</a:t>
            </a:r>
            <a:r>
              <a:rPr lang="en-US" dirty="0"/>
              <a:t>", </a:t>
            </a:r>
            <a:r>
              <a:rPr lang="bg-BG" dirty="0"/>
              <a:t>и </a:t>
            </a:r>
            <a:r>
              <a:rPr lang="en-US" dirty="0" err="1">
                <a:hlinkClick r:id="rId4" tooltip="wikt:φύλαξις"/>
              </a:rPr>
              <a:t>φύλ</a:t>
            </a:r>
            <a:r>
              <a:rPr lang="en-US" dirty="0">
                <a:hlinkClick r:id="rId4" tooltip="wikt:φύλαξις"/>
              </a:rPr>
              <a:t>αξις</a:t>
            </a:r>
            <a:r>
              <a:rPr lang="en-US" dirty="0"/>
              <a:t> "</a:t>
            </a:r>
            <a:r>
              <a:rPr lang="bg-BG" dirty="0"/>
              <a:t>защита</a:t>
            </a:r>
            <a:r>
              <a:rPr lang="en-US" dirty="0"/>
              <a:t>"</a:t>
            </a:r>
            <a:r>
              <a:rPr lang="bg-BG" dirty="0"/>
              <a:t>.</a:t>
            </a:r>
            <a:endParaRPr lang="bg-BG" altLang="bg-BG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192463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D4E3C0A-61EE-4C1C-98FA-84C80778D77E}" type="slidenum">
              <a:rPr lang="bg-BG" sz="1400">
                <a:cs typeface="+mn-cs"/>
              </a:rPr>
              <a:pPr algn="r">
                <a:defRPr/>
              </a:pPr>
              <a:t>30</a:t>
            </a:fld>
            <a:endParaRPr lang="bg-BG" sz="1400"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Резултати от клиничните проучвания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412875"/>
            <a:ext cx="8220075" cy="452596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Разпространение: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Деца – 34%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Възрастни – 66%</a:t>
            </a:r>
          </a:p>
          <a:p>
            <a:pPr marL="357188" indent="-357188" algn="just" eaLnBrk="1" hangingPunct="1"/>
            <a:r>
              <a:rPr lang="bg-BG" altLang="bg-BG" dirty="0"/>
              <a:t>При 80,5% от случаите се е наложило спешна намеса на медицински екип.</a:t>
            </a:r>
          </a:p>
          <a:p>
            <a:pPr marL="357188" indent="-357188" algn="just" eaLnBrk="1" hangingPunct="1"/>
            <a:r>
              <a:rPr lang="bg-BG" altLang="bg-BG" dirty="0"/>
              <a:t>При 44,5% в лечението е включен </a:t>
            </a:r>
            <a:r>
              <a:rPr lang="en-US" altLang="bg-BG" dirty="0"/>
              <a:t>Adrenaline</a:t>
            </a:r>
            <a:r>
              <a:rPr lang="bg-BG" altLang="bg-BG" dirty="0"/>
              <a:t>.</a:t>
            </a:r>
          </a:p>
          <a:p>
            <a:pPr marL="357188" indent="-357188" algn="just" eaLnBrk="1" hangingPunct="1"/>
            <a:r>
              <a:rPr lang="bg-BG" altLang="bg-BG" dirty="0"/>
              <a:t>Честотата на хоспитализациите е 59,3%.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E575A9-9768-4BDE-86EA-2578E35CDEDA}" type="slidenum">
              <a:rPr lang="bg-BG" sz="1400">
                <a:cs typeface="+mn-cs"/>
              </a:rPr>
              <a:pPr algn="r">
                <a:defRPr/>
              </a:pPr>
              <a:t>31</a:t>
            </a:fld>
            <a:endParaRPr lang="bg-BG" sz="1400"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Резултати от клиничните проучвания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412875"/>
            <a:ext cx="8220075" cy="452596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При 47,6% от случаите реакцията е довела до развитието на </a:t>
            </a:r>
            <a:r>
              <a:rPr lang="bg-BG" altLang="bg-BG" b="1" dirty="0"/>
              <a:t>Анафилактичен шок.</a:t>
            </a:r>
            <a:endParaRPr lang="bg-BG" altLang="bg-BG" dirty="0"/>
          </a:p>
          <a:p>
            <a:pPr marL="357188" indent="-357188" algn="just" eaLnBrk="1" hangingPunct="1"/>
            <a:r>
              <a:rPr lang="bg-BG" altLang="bg-BG" dirty="0"/>
              <a:t>Тежки системни реакции – 36,7%</a:t>
            </a:r>
          </a:p>
          <a:p>
            <a:pPr marL="357188" indent="-357188" algn="just" eaLnBrk="1" hangingPunct="1"/>
            <a:r>
              <a:rPr lang="bg-BG" altLang="bg-BG" dirty="0"/>
              <a:t>Ларингеален ангио-едем – 12,4%</a:t>
            </a:r>
          </a:p>
          <a:p>
            <a:pPr marL="357188" indent="-357188" algn="just" eaLnBrk="1" hangingPunct="1"/>
            <a:r>
              <a:rPr lang="bg-BG" altLang="bg-BG" dirty="0"/>
              <a:t>Тежък астматичен пристъп – 4,4%.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9CEB878-37E0-4C13-9704-86CFF3C38D91}" type="slidenum">
              <a:rPr lang="bg-BG" sz="1400">
                <a:cs typeface="+mn-cs"/>
              </a:rPr>
              <a:pPr algn="r">
                <a:defRPr/>
              </a:pPr>
              <a:t>32</a:t>
            </a:fld>
            <a:endParaRPr lang="bg-BG" sz="1400"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Смъртност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412875"/>
            <a:ext cx="8220075" cy="452596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Рискови фактори: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Забавено приложение на </a:t>
            </a:r>
            <a:r>
              <a:rPr lang="en-US" altLang="bg-BG" dirty="0"/>
              <a:t>Adrenaline</a:t>
            </a:r>
            <a:endParaRPr lang="bg-BG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Прием на бета-блокери или ИАЕ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Надбъбречна недостатъчност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Астма или други съпътстващи заболявания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Венозно приложение на алергена</a:t>
            </a:r>
          </a:p>
          <a:p>
            <a:pPr marL="357188" indent="-357188" algn="just" eaLnBrk="1" hangingPunct="1"/>
            <a:r>
              <a:rPr lang="bg-BG" altLang="bg-BG" dirty="0"/>
              <a:t>При 90% от смъртните случаи КПАрест се предхожда от диспнея.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BAD23C8-4A47-4E07-A44A-2672695F9A5A}" type="slidenum">
              <a:rPr lang="bg-BG" sz="1400">
                <a:cs typeface="+mn-cs"/>
              </a:rPr>
              <a:pPr algn="r">
                <a:defRPr/>
              </a:pPr>
              <a:t>33</a:t>
            </a:fld>
            <a:endParaRPr lang="bg-BG" sz="1400">
              <a:cs typeface="+mn-cs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Начално поведение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8362950" cy="4611687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Премахнете при възможност алергизиращата нокса!</a:t>
            </a:r>
          </a:p>
          <a:p>
            <a:pPr marL="357188" indent="-357188" algn="just" eaLnBrk="1" hangingPunct="1"/>
            <a:r>
              <a:rPr lang="bg-BG" altLang="bg-BG" dirty="0"/>
              <a:t>Проверете за състоянието на основните жизнени функции – съзнание, дишане, кръвообращение!</a:t>
            </a:r>
          </a:p>
          <a:p>
            <a:pPr marL="357188" indent="-357188" algn="just" eaLnBrk="1" hangingPunct="1"/>
            <a:r>
              <a:rPr lang="bg-BG" altLang="bg-BG" dirty="0"/>
              <a:t>Поставете пациента в удобно положение</a:t>
            </a:r>
            <a:r>
              <a:rPr lang="en-US" altLang="bg-BG" dirty="0"/>
              <a:t>!</a:t>
            </a:r>
            <a:r>
              <a:rPr lang="bg-BG" altLang="bg-BG" dirty="0"/>
              <a:t> При ниско АКН - противошоково положение (Trendelenburg)</a:t>
            </a:r>
            <a:r>
              <a:rPr lang="en-US" altLang="bg-BG" dirty="0"/>
              <a:t>!</a:t>
            </a:r>
            <a:endParaRPr lang="bg-BG" altLang="bg-BG" dirty="0"/>
          </a:p>
          <a:p>
            <a:pPr marL="357188" indent="-357188" algn="just" eaLnBrk="1" hangingPunct="1"/>
            <a:r>
              <a:rPr lang="bg-BG" altLang="bg-BG" dirty="0"/>
              <a:t>Потърсете помощ</a:t>
            </a:r>
            <a:r>
              <a:rPr lang="en-US" altLang="bg-BG" dirty="0"/>
              <a:t>!</a:t>
            </a:r>
            <a:endParaRPr lang="bg-BG" altLang="bg-BG" dirty="0"/>
          </a:p>
          <a:p>
            <a:pPr marL="0" indent="357188" algn="just" eaLnBrk="1" hangingPunct="1"/>
            <a:endParaRPr lang="bg-BG" altLang="bg-BG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B85158F-DAB6-43B1-A8BA-376AFDF87350}" type="slidenum">
              <a:rPr lang="bg-BG" sz="1400">
                <a:cs typeface="+mn-cs"/>
              </a:rPr>
              <a:pPr algn="r">
                <a:defRPr/>
              </a:pPr>
              <a:t>34</a:t>
            </a:fld>
            <a:endParaRPr lang="bg-BG" sz="1400">
              <a:cs typeface="+mn-cs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Позициониране при анафилактичен шок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57338"/>
            <a:ext cx="1733550" cy="1944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Espace réservé du contenu 3" descr="anaphylactic-shock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2016125" cy="20161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11" descr="ANd9GcSIylIPsfBe1v_iWd8NwrwlQtKkd--yxMKikyNMmk3rBaiZZpw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33825"/>
            <a:ext cx="4373562" cy="23495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36915CC-A63D-42E8-B20A-207760870BF4}" type="slidenum">
              <a:rPr lang="bg-BG" sz="1400">
                <a:cs typeface="+mn-cs"/>
              </a:rPr>
              <a:pPr algn="r">
                <a:defRPr/>
              </a:pPr>
              <a:t>35</a:t>
            </a:fld>
            <a:endParaRPr lang="bg-BG" sz="1400">
              <a:cs typeface="+mn-cs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Начално поведение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800"/>
            <a:ext cx="8147050" cy="4467200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Неотложна ресусцитация: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Кислородолечение – ранно подаване на кислород с висок дебит.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Осигуряване на проходимост на дихателните пътища – при необходимост ранна ендотрахеална интубация или кониотомия.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Осигуряване на ефективна вентилация и адекватна оксигенация.</a:t>
            </a:r>
          </a:p>
          <a:p>
            <a:pPr marL="357187" lvl="1" indent="0" algn="just" eaLnBrk="1" hangingPunct="1">
              <a:buNone/>
            </a:pPr>
            <a:r>
              <a:rPr lang="bg-BG" altLang="bg-BG" dirty="0"/>
              <a:t>Бързо прогресиращият оток на тъканите около ДП налага ранно осигуряване на тяхната проходимост.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6865EB7-8E0C-4435-A4E7-8EDB5CC0F3F3}" type="slidenum">
              <a:rPr lang="bg-BG" sz="1400">
                <a:cs typeface="+mn-cs"/>
              </a:rPr>
              <a:pPr algn="r">
                <a:defRPr/>
              </a:pPr>
              <a:t>36</a:t>
            </a:fld>
            <a:endParaRPr lang="bg-BG" sz="1400">
              <a:cs typeface="+mn-cs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Начално поведение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1628800"/>
            <a:ext cx="7999413" cy="4494188"/>
          </a:xfrm>
        </p:spPr>
        <p:txBody>
          <a:bodyPr/>
          <a:lstStyle/>
          <a:p>
            <a:pPr marL="357188" indent="-357188" algn="just" eaLnBrk="1" hangingPunct="1">
              <a:lnSpc>
                <a:spcPct val="90000"/>
              </a:lnSpc>
            </a:pPr>
            <a:r>
              <a:rPr lang="bg-BG" altLang="bg-BG" dirty="0"/>
              <a:t>Поддържане на АКН в референтни стойности, осигуряващо ефективна тъканна перфузия:</a:t>
            </a:r>
          </a:p>
          <a:p>
            <a:pPr marL="714375" lvl="1" indent="-357188" algn="just" eaLnBrk="1" hangingPunct="1">
              <a:lnSpc>
                <a:spcPct val="90000"/>
              </a:lnSpc>
              <a:buFontTx/>
              <a:buNone/>
            </a:pPr>
            <a:r>
              <a:rPr lang="bg-BG" altLang="bg-BG" dirty="0"/>
              <a:t>- Поставяне на сигурни венозни пътища  (венозна канюла 16 </a:t>
            </a:r>
            <a:r>
              <a:rPr lang="en-US" altLang="bg-BG" dirty="0"/>
              <a:t>G</a:t>
            </a:r>
            <a:r>
              <a:rPr lang="bg-BG" altLang="bg-BG" dirty="0"/>
              <a:t>) и започване на масивна инфузионна терапия</a:t>
            </a:r>
            <a:r>
              <a:rPr lang="en-US" altLang="bg-BG" dirty="0"/>
              <a:t>:</a:t>
            </a:r>
          </a:p>
          <a:p>
            <a:pPr marL="1071563" lvl="2" indent="-357188" algn="just" eaLnBrk="1" hangingPunct="1">
              <a:lnSpc>
                <a:spcPct val="90000"/>
              </a:lnSpc>
            </a:pPr>
            <a:r>
              <a:rPr lang="bg-BG" altLang="bg-BG" dirty="0"/>
              <a:t>Кристалоидни разтвори – 10-</a:t>
            </a:r>
            <a:r>
              <a:rPr lang="en-US" altLang="bg-BG" dirty="0"/>
              <a:t>30</a:t>
            </a:r>
            <a:r>
              <a:rPr lang="bg-BG" altLang="bg-BG" dirty="0"/>
              <a:t> </a:t>
            </a:r>
            <a:r>
              <a:rPr lang="en-US" altLang="bg-BG" dirty="0"/>
              <a:t>ml/kg</a:t>
            </a:r>
          </a:p>
          <a:p>
            <a:pPr marL="1071563" lvl="2" indent="-357188" algn="just" eaLnBrk="1" hangingPunct="1">
              <a:lnSpc>
                <a:spcPct val="90000"/>
              </a:lnSpc>
            </a:pPr>
            <a:r>
              <a:rPr lang="bg-BG" altLang="bg-BG" dirty="0"/>
              <a:t>Колоидни разтвори – при нужда от кристалоидни над 30 </a:t>
            </a:r>
            <a:r>
              <a:rPr lang="en-US" altLang="bg-BG" dirty="0"/>
              <a:t>ml/kg.</a:t>
            </a:r>
            <a:endParaRPr lang="bg-BG" altLang="bg-BG" dirty="0"/>
          </a:p>
        </p:txBody>
      </p:sp>
      <p:pic>
        <p:nvPicPr>
          <p:cNvPr id="38917" name="Picture 3" descr="24820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4292600"/>
            <a:ext cx="2873375" cy="20208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ZoneTexte 4"/>
          <p:cNvSpPr txBox="1">
            <a:spLocks noChangeArrowheads="1"/>
          </p:cNvSpPr>
          <p:nvPr/>
        </p:nvSpPr>
        <p:spPr bwMode="auto">
          <a:xfrm>
            <a:off x="3419475" y="6092825"/>
            <a:ext cx="540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bg-BG" sz="2000" i="1" dirty="0">
                <a:latin typeface="+mn-lt"/>
                <a:cs typeface="+mn-cs"/>
              </a:rPr>
              <a:t>* </a:t>
            </a:r>
            <a:r>
              <a:rPr lang="fr-FR" sz="2000" i="1" dirty="0" err="1">
                <a:latin typeface="+mn-lt"/>
                <a:ea typeface="ＭＳ Ｐゴシック" charset="-128"/>
                <a:cs typeface="+mn-cs"/>
              </a:rPr>
              <a:t>Jasmeet</a:t>
            </a:r>
            <a:r>
              <a:rPr lang="fr-FR" sz="2000" i="1" dirty="0">
                <a:latin typeface="+mn-lt"/>
                <a:ea typeface="ＭＳ Ｐゴシック" charset="-128"/>
                <a:cs typeface="+mn-cs"/>
              </a:rPr>
              <a:t> S. </a:t>
            </a:r>
            <a:r>
              <a:rPr lang="en-US" sz="2000" i="1" dirty="0">
                <a:latin typeface="+mn-lt"/>
                <a:ea typeface="ＭＳ Ｐゴシック" charset="-128"/>
                <a:cs typeface="+mn-cs"/>
              </a:rPr>
              <a:t>Resuscitation 2008;77:157-169.</a:t>
            </a:r>
            <a:endParaRPr lang="fr-FR" sz="2000" i="1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455613" y="274638"/>
            <a:ext cx="8437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bg-BG" sz="3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Медикаментозна автотерапия с 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Adrenaline</a:t>
            </a:r>
            <a:endParaRPr lang="bg-BG" sz="320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39750" y="1557338"/>
            <a:ext cx="799306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just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bg-BG" altLang="bg-BG" sz="2400" dirty="0"/>
              <a:t>Adrenaline </a:t>
            </a:r>
            <a:r>
              <a:rPr lang="en-US" altLang="bg-BG" sz="2400" dirty="0" err="1"/>
              <a:t>im</a:t>
            </a:r>
            <a:r>
              <a:rPr lang="en-US" altLang="bg-BG" sz="2400" dirty="0"/>
              <a:t> </a:t>
            </a:r>
            <a:r>
              <a:rPr lang="bg-BG" altLang="bg-BG" sz="2400" dirty="0"/>
              <a:t>в разреждане 1/1000</a:t>
            </a:r>
            <a:r>
              <a:rPr lang="en-US" altLang="bg-BG" sz="2400" dirty="0"/>
              <a:t>:</a:t>
            </a:r>
            <a:endParaRPr lang="bg-BG" altLang="bg-BG" sz="2400" dirty="0"/>
          </a:p>
          <a:p>
            <a:pPr marL="714375" lvl="1" indent="-357188" algn="just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bg-BG" altLang="bg-BG" sz="2400" dirty="0"/>
              <a:t>Възрастни - 500 </a:t>
            </a:r>
            <a:r>
              <a:rPr lang="en-US" altLang="bg-BG" sz="2400" dirty="0"/>
              <a:t>mcg </a:t>
            </a:r>
            <a:r>
              <a:rPr lang="en-US" altLang="bg-BG" sz="2400" dirty="0" err="1"/>
              <a:t>im</a:t>
            </a:r>
            <a:r>
              <a:rPr lang="en-US" altLang="bg-BG" sz="2400" dirty="0"/>
              <a:t> (0,5 ml)</a:t>
            </a:r>
            <a:r>
              <a:rPr lang="bg-BG" altLang="bg-BG" sz="2400" dirty="0"/>
              <a:t>;</a:t>
            </a:r>
            <a:endParaRPr lang="en-US" altLang="bg-BG" sz="2400" dirty="0"/>
          </a:p>
          <a:p>
            <a:pPr marL="714375" lvl="1" indent="-357188" algn="just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bg-BG" altLang="bg-BG" sz="2400" dirty="0"/>
              <a:t>Деца над 12 години - 500 </a:t>
            </a:r>
            <a:r>
              <a:rPr lang="en-US" altLang="bg-BG" sz="2400" dirty="0"/>
              <a:t>mcg </a:t>
            </a:r>
            <a:r>
              <a:rPr lang="en-US" altLang="bg-BG" sz="2400" dirty="0" err="1"/>
              <a:t>im</a:t>
            </a:r>
            <a:r>
              <a:rPr lang="en-US" altLang="bg-BG" sz="2400" dirty="0"/>
              <a:t> (0,5 ml)</a:t>
            </a:r>
            <a:r>
              <a:rPr lang="bg-BG" altLang="bg-BG" sz="2400" dirty="0"/>
              <a:t>; </a:t>
            </a:r>
          </a:p>
          <a:p>
            <a:pPr marL="714375" lvl="1" indent="-357188" algn="just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bg-BG" altLang="bg-BG" sz="2400" dirty="0"/>
              <a:t>Деца от 6 до 12 години - 300 </a:t>
            </a:r>
            <a:r>
              <a:rPr lang="en-US" altLang="bg-BG" sz="2400" dirty="0"/>
              <a:t>mcg </a:t>
            </a:r>
            <a:r>
              <a:rPr lang="en-US" altLang="bg-BG" sz="2400" dirty="0" err="1"/>
              <a:t>im</a:t>
            </a:r>
            <a:r>
              <a:rPr lang="en-US" altLang="bg-BG" sz="2400" dirty="0"/>
              <a:t> (0,</a:t>
            </a:r>
            <a:r>
              <a:rPr lang="bg-BG" altLang="bg-BG" sz="2400" dirty="0"/>
              <a:t>3</a:t>
            </a:r>
            <a:r>
              <a:rPr lang="en-US" altLang="bg-BG" sz="2400" dirty="0"/>
              <a:t> ml)</a:t>
            </a:r>
            <a:r>
              <a:rPr lang="bg-BG" altLang="bg-BG" sz="2400" dirty="0"/>
              <a:t>;</a:t>
            </a:r>
          </a:p>
          <a:p>
            <a:pPr marL="714375" lvl="1" indent="-357188" algn="just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bg-BG" altLang="bg-BG" sz="2400" dirty="0"/>
              <a:t>Деца под 6 години – 150 </a:t>
            </a:r>
            <a:r>
              <a:rPr lang="en-US" altLang="bg-BG" sz="2400" dirty="0"/>
              <a:t>mcg </a:t>
            </a:r>
            <a:r>
              <a:rPr lang="en-US" altLang="bg-BG" sz="2400" dirty="0" err="1"/>
              <a:t>im</a:t>
            </a:r>
            <a:r>
              <a:rPr lang="en-US" altLang="bg-BG" sz="2400" dirty="0"/>
              <a:t> (0,</a:t>
            </a:r>
            <a:r>
              <a:rPr lang="bg-BG" altLang="bg-BG" sz="2400" dirty="0"/>
              <a:t>1</a:t>
            </a:r>
            <a:r>
              <a:rPr lang="en-US" altLang="bg-BG" sz="2400" dirty="0"/>
              <a:t>5 ml)</a:t>
            </a:r>
            <a:r>
              <a:rPr lang="bg-BG" altLang="bg-BG" sz="2400" dirty="0"/>
              <a:t>. *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\\Ccna server 2\art_pr~1\Sharon\Dey  Folder\DEY 77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6495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455613" y="274638"/>
            <a:ext cx="8437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bg-BG" sz="3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Медикаментозна автотерапия с 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Adrenaline</a:t>
            </a:r>
            <a:endParaRPr lang="bg-BG" sz="320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pic>
        <p:nvPicPr>
          <p:cNvPr id="40964" name="Picture 2051" descr="\\Ccna server 2\art_pr~1\Sharon\Dey  Folder\DEY 776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26336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074" descr="\\Ccna server 2\art_pr~1\Sharon\Dey  Folder\DEY 776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26511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0777476-48CF-4B4F-9D3B-1BD0EB9DC095}" type="slidenum">
              <a:rPr lang="bg-BG" sz="1400">
                <a:cs typeface="+mn-cs"/>
              </a:rPr>
              <a:pPr algn="r">
                <a:defRPr/>
              </a:pPr>
              <a:t>39</a:t>
            </a:fld>
            <a:endParaRPr lang="bg-BG" sz="1400">
              <a:cs typeface="+mn-cs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Медикаментозна терапия с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Adrenaline</a:t>
            </a:r>
            <a:endParaRPr lang="bg-B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676456" cy="4467200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Adrenaline в зависимост от степента</a:t>
            </a:r>
            <a:r>
              <a:rPr lang="en-US" altLang="bg-BG" dirty="0"/>
              <a:t>:</a:t>
            </a:r>
            <a:endParaRPr lang="bg-BG" altLang="bg-BG" dirty="0"/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</a:t>
            </a:r>
            <a:r>
              <a:rPr lang="en-US" altLang="bg-BG" dirty="0"/>
              <a:t>I</a:t>
            </a:r>
            <a:r>
              <a:rPr lang="bg-BG" altLang="bg-BG" dirty="0"/>
              <a:t> степен – обикновено не се нуждае</a:t>
            </a:r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</a:t>
            </a:r>
            <a:r>
              <a:rPr lang="en-US" altLang="bg-BG" dirty="0"/>
              <a:t>II</a:t>
            </a:r>
            <a:r>
              <a:rPr lang="bg-BG" altLang="bg-BG" dirty="0"/>
              <a:t> степен – 10 - 20 </a:t>
            </a:r>
            <a:r>
              <a:rPr lang="en-US" altLang="bg-BG" dirty="0"/>
              <a:t>mcg iv bolus</a:t>
            </a:r>
            <a:endParaRPr lang="bg-BG" altLang="bg-BG" dirty="0"/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</a:t>
            </a:r>
            <a:r>
              <a:rPr lang="en-US" altLang="bg-BG" dirty="0"/>
              <a:t>III</a:t>
            </a:r>
            <a:r>
              <a:rPr lang="bg-BG" altLang="bg-BG" dirty="0"/>
              <a:t> степен – 10</a:t>
            </a:r>
            <a:r>
              <a:rPr lang="en-US" altLang="bg-BG" dirty="0"/>
              <a:t>0</a:t>
            </a:r>
            <a:r>
              <a:rPr lang="bg-BG" altLang="bg-BG" dirty="0"/>
              <a:t> - 20</a:t>
            </a:r>
            <a:r>
              <a:rPr lang="en-US" altLang="bg-BG" dirty="0"/>
              <a:t>0</a:t>
            </a:r>
            <a:r>
              <a:rPr lang="bg-BG" altLang="bg-BG" dirty="0"/>
              <a:t> </a:t>
            </a:r>
            <a:r>
              <a:rPr lang="en-US" altLang="bg-BG" dirty="0"/>
              <a:t>mcg iv bolus</a:t>
            </a:r>
          </a:p>
          <a:p>
            <a:pPr marL="714375" lvl="1" indent="-357188" algn="just" eaLnBrk="1" hangingPunct="1">
              <a:buFontTx/>
              <a:buNone/>
            </a:pPr>
            <a:r>
              <a:rPr lang="bg-BG" altLang="bg-BG" dirty="0"/>
              <a:t>- </a:t>
            </a:r>
            <a:r>
              <a:rPr lang="en-US" altLang="bg-BG" dirty="0"/>
              <a:t>IV</a:t>
            </a:r>
            <a:r>
              <a:rPr lang="bg-BG" altLang="bg-BG" dirty="0"/>
              <a:t> степен – КПР + 1 </a:t>
            </a:r>
            <a:r>
              <a:rPr lang="en-US" altLang="bg-BG" dirty="0"/>
              <a:t>mg iv</a:t>
            </a:r>
            <a:endParaRPr lang="bg-BG" alt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706437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Анафилаксия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35975" cy="4114800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Остра системна алергична реакция, като резултат на реекспозиция на антиген, който включва </a:t>
            </a:r>
            <a:r>
              <a:rPr lang="en-US" altLang="bg-BG" dirty="0" err="1"/>
              <a:t>IgE</a:t>
            </a:r>
            <a:r>
              <a:rPr lang="en-US" altLang="bg-BG" dirty="0"/>
              <a:t> </a:t>
            </a:r>
            <a:r>
              <a:rPr lang="bg-BG" altLang="bg-BG" dirty="0"/>
              <a:t>предизвикан отговор.</a:t>
            </a:r>
          </a:p>
          <a:p>
            <a:pPr marL="357188" indent="-357188" algn="just" eaLnBrk="1" hangingPunct="1"/>
            <a:r>
              <a:rPr lang="bg-BG" altLang="bg-BG" dirty="0"/>
              <a:t>Причинява</a:t>
            </a:r>
            <a:r>
              <a:rPr lang="en-US" altLang="bg-BG" dirty="0"/>
              <a:t> </a:t>
            </a:r>
            <a:r>
              <a:rPr lang="bg-BG" altLang="bg-BG" dirty="0"/>
              <a:t>се от разпространен в околната среда белтък, който не е задължително да бъде опасен.</a:t>
            </a:r>
          </a:p>
          <a:p>
            <a:pPr marL="357188" indent="-357188" algn="just" eaLnBrk="1" hangingPunct="1"/>
            <a:r>
              <a:rPr lang="bg-BG" altLang="bg-BG" dirty="0"/>
              <a:t>Най-често това са медикаменти, храни или ухапване от насекоми.</a:t>
            </a:r>
          </a:p>
          <a:p>
            <a:pPr marL="357188" indent="-357188" algn="just" eaLnBrk="1" hangingPunct="1"/>
            <a:r>
              <a:rPr lang="bg-BG" altLang="bg-BG" dirty="0"/>
              <a:t>По характеристика това е </a:t>
            </a:r>
            <a:r>
              <a:rPr lang="en-US" altLang="bg-BG" dirty="0"/>
              <a:t>T</a:t>
            </a:r>
            <a:r>
              <a:rPr lang="bg-BG" altLang="bg-BG" dirty="0"/>
              <a:t>ип</a:t>
            </a:r>
            <a:r>
              <a:rPr lang="en-US" altLang="bg-BG" dirty="0"/>
              <a:t> I</a:t>
            </a:r>
            <a:r>
              <a:rPr lang="bg-BG" altLang="bg-BG" dirty="0"/>
              <a:t> свръхчувствителност.</a:t>
            </a: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44A35F0-779C-4126-99BA-34B4172C78B3}" type="slidenum">
              <a:rPr lang="bg-BG" sz="1400">
                <a:cs typeface="+mn-cs"/>
              </a:rPr>
              <a:pPr algn="r">
                <a:defRPr/>
              </a:pPr>
              <a:t>4</a:t>
            </a:fld>
            <a:endParaRPr lang="bg-BG" sz="1400"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4923A95-F5D0-4DC2-ABE7-DC901476B7B1}" type="slidenum">
              <a:rPr lang="bg-BG" sz="1400">
                <a:cs typeface="+mn-cs"/>
              </a:rPr>
              <a:pPr algn="r">
                <a:defRPr/>
              </a:pPr>
              <a:t>40</a:t>
            </a:fld>
            <a:endParaRPr lang="bg-BG" sz="1400">
              <a:cs typeface="+mn-cs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Медикаментозна терапия с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Adrenaline</a:t>
            </a:r>
            <a:endParaRPr lang="bg-B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352606" cy="4467200"/>
          </a:xfrm>
        </p:spPr>
        <p:txBody>
          <a:bodyPr/>
          <a:lstStyle/>
          <a:p>
            <a:pPr marL="357188" indent="-357188" algn="just" eaLnBrk="1" hangingPunct="1"/>
            <a:r>
              <a:rPr lang="en-US" altLang="bg-BG" dirty="0">
                <a:cs typeface="Arial" charset="0"/>
              </a:rPr>
              <a:t>Adrenaline iv </a:t>
            </a:r>
            <a:r>
              <a:rPr lang="bg-BG" altLang="bg-BG" dirty="0">
                <a:cs typeface="Arial" charset="0"/>
              </a:rPr>
              <a:t>може да доведе до фатални ритъмни нарушения и ОИМ при неправилното му приложение:</a:t>
            </a:r>
          </a:p>
          <a:p>
            <a:pPr marL="714375" lvl="1" indent="-357188" eaLnBrk="1" hangingPunct="1">
              <a:buFontTx/>
              <a:buNone/>
            </a:pPr>
            <a:r>
              <a:rPr lang="bg-BG" altLang="bg-BG" dirty="0">
                <a:cs typeface="Arial" charset="0"/>
              </a:rPr>
              <a:t>- Много бързо;</a:t>
            </a:r>
          </a:p>
          <a:p>
            <a:pPr marL="714375" lvl="1" indent="-357188" eaLnBrk="1" hangingPunct="1">
              <a:buFontTx/>
              <a:buNone/>
            </a:pPr>
            <a:r>
              <a:rPr lang="bg-BG" altLang="bg-BG" dirty="0">
                <a:cs typeface="Arial" charset="0"/>
              </a:rPr>
              <a:t>- Неразреден или във високи дози*</a:t>
            </a:r>
            <a:endParaRPr lang="en-US" altLang="bg-BG" dirty="0">
              <a:cs typeface="Arial" charset="0"/>
            </a:endParaRPr>
          </a:p>
          <a:p>
            <a:pPr marL="357188" indent="-357188" algn="just" eaLnBrk="1" hangingPunct="1"/>
            <a:r>
              <a:rPr lang="bg-BG" altLang="bg-BG" dirty="0">
                <a:cs typeface="Arial" charset="0"/>
              </a:rPr>
              <a:t>За преодоляването на тези странични ефекти </a:t>
            </a:r>
            <a:r>
              <a:rPr lang="en-US" altLang="bg-BG" dirty="0">
                <a:cs typeface="Arial" charset="0"/>
              </a:rPr>
              <a:t>Adrenaline </a:t>
            </a:r>
            <a:r>
              <a:rPr lang="bg-BG" altLang="bg-BG" dirty="0">
                <a:cs typeface="Arial" charset="0"/>
              </a:rPr>
              <a:t>се прилага венозно разреден до </a:t>
            </a:r>
            <a:r>
              <a:rPr lang="en-US" altLang="bg-BG" dirty="0">
                <a:cs typeface="Arial" charset="0"/>
              </a:rPr>
              <a:t>1:10</a:t>
            </a:r>
            <a:r>
              <a:rPr lang="bg-BG" altLang="bg-BG" dirty="0">
                <a:cs typeface="Arial" charset="0"/>
              </a:rPr>
              <a:t> </a:t>
            </a:r>
            <a:r>
              <a:rPr lang="en-US" altLang="bg-BG" dirty="0">
                <a:cs typeface="Arial" charset="0"/>
              </a:rPr>
              <a:t>000 </a:t>
            </a:r>
            <a:r>
              <a:rPr lang="bg-BG" altLang="bg-BG" dirty="0">
                <a:cs typeface="Arial" charset="0"/>
              </a:rPr>
              <a:t>– 100 </a:t>
            </a:r>
            <a:r>
              <a:rPr lang="en-US" altLang="bg-BG" dirty="0">
                <a:cs typeface="Arial" charset="0"/>
              </a:rPr>
              <a:t>mcg/ml </a:t>
            </a:r>
            <a:r>
              <a:rPr lang="bg-BG" altLang="bg-BG" dirty="0">
                <a:cs typeface="Arial" charset="0"/>
              </a:rPr>
              <a:t>в 10 </a:t>
            </a:r>
            <a:r>
              <a:rPr lang="en-US" altLang="bg-BG" dirty="0">
                <a:cs typeface="Arial" charset="0"/>
              </a:rPr>
              <a:t>ml </a:t>
            </a:r>
            <a:r>
              <a:rPr lang="bg-BG" altLang="bg-BG" dirty="0">
                <a:cs typeface="Arial" charset="0"/>
              </a:rPr>
              <a:t>спринцовка </a:t>
            </a:r>
            <a:r>
              <a:rPr lang="en-US" altLang="bg-BG" dirty="0">
                <a:cs typeface="Arial" charset="0"/>
              </a:rPr>
              <a:t>(Project Team of the Resuscitation council, UK, 2005).</a:t>
            </a:r>
            <a:endParaRPr lang="bg-BG" altLang="bg-BG" dirty="0">
              <a:cs typeface="Arial" charset="0"/>
            </a:endParaRPr>
          </a:p>
          <a:p>
            <a:pPr marL="652462" lvl="1" indent="0" algn="just" eaLnBrk="1" hangingPunct="1">
              <a:buNone/>
            </a:pPr>
            <a:r>
              <a:rPr lang="bg-BG" altLang="bg-BG" dirty="0"/>
              <a:t>- 1 m</a:t>
            </a:r>
            <a:r>
              <a:rPr lang="en-US" altLang="bg-BG" dirty="0"/>
              <a:t>c</a:t>
            </a:r>
            <a:r>
              <a:rPr lang="bg-BG" altLang="bg-BG" dirty="0" err="1"/>
              <a:t>g</a:t>
            </a:r>
            <a:r>
              <a:rPr lang="en-US" altLang="bg-BG" dirty="0"/>
              <a:t>/kg</a:t>
            </a:r>
            <a:r>
              <a:rPr lang="bg-BG" altLang="bg-BG" dirty="0"/>
              <a:t> </a:t>
            </a:r>
            <a:r>
              <a:rPr lang="en-US" altLang="bg-BG" dirty="0"/>
              <a:t>bolus </a:t>
            </a:r>
            <a:r>
              <a:rPr lang="bg-BG" altLang="bg-BG" dirty="0"/>
              <a:t>+ до 1</a:t>
            </a:r>
            <a:r>
              <a:rPr lang="en-US" altLang="bg-BG" dirty="0"/>
              <a:t>-4 </a:t>
            </a:r>
            <a:r>
              <a:rPr lang="bg-BG" altLang="bg-BG" dirty="0"/>
              <a:t>m</a:t>
            </a:r>
            <a:r>
              <a:rPr lang="en-US" altLang="bg-BG" dirty="0"/>
              <a:t>c</a:t>
            </a:r>
            <a:r>
              <a:rPr lang="bg-BG" altLang="bg-BG" dirty="0" err="1"/>
              <a:t>g</a:t>
            </a:r>
            <a:r>
              <a:rPr lang="bg-BG" altLang="bg-BG" dirty="0"/>
              <a:t>/</a:t>
            </a:r>
            <a:r>
              <a:rPr lang="bg-BG" altLang="bg-BG" dirty="0" err="1"/>
              <a:t>h</a:t>
            </a:r>
            <a:r>
              <a:rPr lang="bg-BG" altLang="bg-BG" dirty="0"/>
              <a:t> iv</a:t>
            </a:r>
            <a:endParaRPr lang="en-US" altLang="bg-BG" dirty="0"/>
          </a:p>
          <a:p>
            <a:pPr marL="1009650" lvl="1" indent="-357188" algn="just" eaLnBrk="1" hangingPunct="1"/>
            <a:endParaRPr lang="en-US" altLang="bg-BG" dirty="0">
              <a:cs typeface="Arial" charset="0"/>
            </a:endParaRP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5219700" y="6092825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2000" i="1" dirty="0"/>
              <a:t>*</a:t>
            </a:r>
            <a:r>
              <a:rPr lang="en-US" altLang="bg-BG" sz="2000" i="1" dirty="0" err="1"/>
              <a:t>Montanaro</a:t>
            </a:r>
            <a:r>
              <a:rPr lang="en-US" altLang="bg-BG" sz="2000" i="1" dirty="0"/>
              <a:t> and </a:t>
            </a:r>
            <a:r>
              <a:rPr lang="en-US" altLang="bg-BG" sz="2000" i="1" dirty="0" err="1"/>
              <a:t>Bardana</a:t>
            </a:r>
            <a:r>
              <a:rPr lang="en-US" altLang="bg-BG" sz="2000" i="1" dirty="0"/>
              <a:t>, 2002</a:t>
            </a:r>
            <a:r>
              <a:rPr lang="bg-BG" altLang="bg-BG" sz="2000" i="1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3DB4BD8-E0C1-4542-A29A-3244286351D6}" type="slidenum">
              <a:rPr lang="bg-BG" sz="1400">
                <a:cs typeface="+mn-cs"/>
              </a:rPr>
              <a:pPr algn="r">
                <a:defRPr/>
              </a:pPr>
              <a:t>41</a:t>
            </a:fld>
            <a:endParaRPr lang="bg-BG" sz="1400">
              <a:cs typeface="+mn-cs"/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Медикаментозна терапия с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Adrenaline</a:t>
            </a:r>
            <a:endParaRPr lang="bg-B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327206" cy="4467200"/>
          </a:xfrm>
        </p:spPr>
        <p:txBody>
          <a:bodyPr/>
          <a:lstStyle/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При деца 1-10 </a:t>
            </a:r>
            <a:r>
              <a:rPr lang="en-US" altLang="bg-BG" dirty="0"/>
              <a:t>mcg/kg iv </a:t>
            </a:r>
            <a:r>
              <a:rPr lang="bg-BG" altLang="bg-BG" dirty="0"/>
              <a:t>в зависимост от стойностите на АКН – търси се:</a:t>
            </a:r>
          </a:p>
          <a:p>
            <a:pPr marL="1071563" lvl="2" indent="-357188" algn="just" eaLnBrk="1" hangingPunct="1"/>
            <a:r>
              <a:rPr lang="el-GR" altLang="bg-BG" sz="2000" dirty="0">
                <a:cs typeface="Arial" charset="0"/>
              </a:rPr>
              <a:t>α</a:t>
            </a:r>
            <a:r>
              <a:rPr lang="bg-BG" altLang="bg-BG" sz="2000" dirty="0">
                <a:cs typeface="Arial" charset="0"/>
              </a:rPr>
              <a:t> - вазоконстрикция</a:t>
            </a:r>
            <a:endParaRPr lang="el-GR" altLang="bg-BG" sz="2000" dirty="0">
              <a:cs typeface="Arial" charset="0"/>
            </a:endParaRPr>
          </a:p>
          <a:p>
            <a:pPr marL="1071563" lvl="2" indent="-357188" algn="just" eaLnBrk="1" hangingPunct="1"/>
            <a:r>
              <a:rPr lang="el-GR" altLang="bg-BG" sz="2000" dirty="0">
                <a:cs typeface="Arial" charset="0"/>
              </a:rPr>
              <a:t>β</a:t>
            </a:r>
            <a:r>
              <a:rPr lang="bg-BG" altLang="bg-BG" sz="2000" dirty="0">
                <a:cs typeface="Arial" charset="0"/>
              </a:rPr>
              <a:t> 1 – положителен инотропен ефект</a:t>
            </a:r>
            <a:endParaRPr lang="bg-BG" altLang="bg-BG" sz="2000" dirty="0">
              <a:cs typeface="Times New Roman" pitchFamily="18" charset="0"/>
            </a:endParaRPr>
          </a:p>
          <a:p>
            <a:pPr marL="1071563" lvl="2" indent="-357188" algn="just" eaLnBrk="1" hangingPunct="1"/>
            <a:r>
              <a:rPr lang="el-GR" altLang="bg-BG" sz="2000" dirty="0">
                <a:cs typeface="Arial" charset="0"/>
              </a:rPr>
              <a:t>β</a:t>
            </a:r>
            <a:r>
              <a:rPr lang="bg-BG" altLang="bg-BG" sz="2000" dirty="0">
                <a:cs typeface="Arial" charset="0"/>
              </a:rPr>
              <a:t> 2 – бронходилатативен ефект</a:t>
            </a:r>
            <a:r>
              <a:rPr lang="en-US" altLang="bg-BG" sz="2000" dirty="0">
                <a:cs typeface="Arial" charset="0"/>
              </a:rPr>
              <a:t>*</a:t>
            </a:r>
            <a:endParaRPr lang="bg-BG" altLang="bg-BG" sz="2000" dirty="0">
              <a:cs typeface="Times New Roman" pitchFamily="18" charset="0"/>
            </a:endParaRPr>
          </a:p>
          <a:p>
            <a:pPr marL="357188" indent="-357188" algn="just" eaLnBrk="1" hangingPunct="1"/>
            <a:r>
              <a:rPr lang="en-US" altLang="bg-BG" dirty="0">
                <a:cs typeface="Times New Roman" pitchFamily="18" charset="0"/>
              </a:rPr>
              <a:t>Noradrenaline – 4-8 mcg/min iv</a:t>
            </a:r>
          </a:p>
          <a:p>
            <a:pPr marL="357188" indent="-357188" algn="just" eaLnBrk="1" hangingPunct="1"/>
            <a:r>
              <a:rPr lang="en-US" altLang="bg-BG" dirty="0">
                <a:cs typeface="Times New Roman" pitchFamily="18" charset="0"/>
              </a:rPr>
              <a:t>Ephedrine – </a:t>
            </a:r>
            <a:r>
              <a:rPr lang="bg-BG" altLang="bg-BG" dirty="0">
                <a:cs typeface="Times New Roman" pitchFamily="18" charset="0"/>
              </a:rPr>
              <a:t>5-</a:t>
            </a:r>
            <a:r>
              <a:rPr lang="en-US" altLang="bg-BG" dirty="0">
                <a:cs typeface="Times New Roman" pitchFamily="18" charset="0"/>
              </a:rPr>
              <a:t>10 mg iv</a:t>
            </a:r>
            <a:r>
              <a:rPr lang="bg-BG" altLang="bg-BG" dirty="0"/>
              <a:t> до обща доза 0.7 </a:t>
            </a:r>
            <a:r>
              <a:rPr lang="en-US" altLang="bg-BG" dirty="0"/>
              <a:t>mg/kg iv</a:t>
            </a:r>
            <a:endParaRPr lang="bg-BG" altLang="bg-BG" dirty="0"/>
          </a:p>
        </p:txBody>
      </p:sp>
      <p:sp>
        <p:nvSpPr>
          <p:cNvPr id="44037" name="ZoneTexte 4"/>
          <p:cNvSpPr txBox="1">
            <a:spLocks noChangeArrowheads="1"/>
          </p:cNvSpPr>
          <p:nvPr/>
        </p:nvSpPr>
        <p:spPr bwMode="auto">
          <a:xfrm>
            <a:off x="3687763" y="5981700"/>
            <a:ext cx="520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bg-BG" sz="2000" i="1" dirty="0">
                <a:ea typeface="ＭＳ Ｐゴシック" charset="-128"/>
              </a:rPr>
              <a:t>*</a:t>
            </a:r>
            <a:r>
              <a:rPr lang="fr-FR" altLang="bg-BG" sz="2000" i="1" dirty="0" err="1">
                <a:ea typeface="ＭＳ Ｐゴシック" charset="-128"/>
              </a:rPr>
              <a:t>Jasmeet</a:t>
            </a:r>
            <a:r>
              <a:rPr lang="fr-FR" altLang="bg-BG" sz="2000" i="1" dirty="0">
                <a:ea typeface="ＭＳ Ｐゴシック" charset="-128"/>
              </a:rPr>
              <a:t> S. </a:t>
            </a:r>
            <a:r>
              <a:rPr lang="en-US" altLang="bg-BG" sz="2000" i="1" dirty="0">
                <a:ea typeface="ＭＳ Ｐゴシック" charset="-128"/>
              </a:rPr>
              <a:t>Resuscitation 2008;77:157-169.</a:t>
            </a:r>
            <a:endParaRPr lang="fr-FR" altLang="bg-BG" sz="2000" i="1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1E0D3EB-886D-4291-993C-B4B8CE2BC277}" type="slidenum">
              <a:rPr lang="bg-BG" sz="1400">
                <a:cs typeface="+mn-cs"/>
              </a:rPr>
              <a:pPr algn="r">
                <a:defRPr/>
              </a:pPr>
              <a:t>42</a:t>
            </a:fld>
            <a:endParaRPr lang="bg-BG" sz="1400" dirty="0">
              <a:cs typeface="+mn-cs"/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Медикаментозна терапия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327206" cy="4467200"/>
          </a:xfrm>
        </p:spPr>
        <p:txBody>
          <a:bodyPr/>
          <a:lstStyle/>
          <a:p>
            <a:pPr marL="357188" indent="-357188" algn="just" eaLnBrk="1" hangingPunct="1">
              <a:lnSpc>
                <a:spcPct val="90000"/>
              </a:lnSpc>
            </a:pPr>
            <a:r>
              <a:rPr lang="bg-BG" altLang="bg-BG" dirty="0"/>
              <a:t>Антихистаминови препарати:</a:t>
            </a:r>
          </a:p>
          <a:p>
            <a:pPr marL="708025" lvl="1" indent="-350838" algn="just" eaLnBrk="1" hangingPunct="1">
              <a:lnSpc>
                <a:spcPct val="90000"/>
              </a:lnSpc>
              <a:buFontTx/>
              <a:buChar char="-"/>
            </a:pPr>
            <a:r>
              <a:rPr lang="en-US" altLang="bg-BG" dirty="0"/>
              <a:t>Diphenhydramine </a:t>
            </a:r>
            <a:r>
              <a:rPr lang="bg-BG" altLang="bg-BG" dirty="0"/>
              <a:t>(</a:t>
            </a:r>
            <a:r>
              <a:rPr lang="en-US" altLang="bg-BG" dirty="0"/>
              <a:t>H</a:t>
            </a:r>
            <a:r>
              <a:rPr lang="bg-BG" altLang="bg-BG" baseline="-25000" dirty="0"/>
              <a:t>1</a:t>
            </a:r>
            <a:r>
              <a:rPr lang="bg-BG" altLang="bg-BG" dirty="0"/>
              <a:t>) </a:t>
            </a:r>
            <a:r>
              <a:rPr lang="en-US" altLang="bg-BG" dirty="0"/>
              <a:t>25 mg iv </a:t>
            </a:r>
            <a:r>
              <a:rPr lang="bg-BG" altLang="bg-BG" dirty="0"/>
              <a:t>бавно или </a:t>
            </a:r>
            <a:r>
              <a:rPr lang="en-US" altLang="bg-BG" dirty="0"/>
              <a:t> </a:t>
            </a:r>
            <a:r>
              <a:rPr lang="en-US" altLang="bg-BG" dirty="0" err="1"/>
              <a:t>im</a:t>
            </a:r>
            <a:endParaRPr lang="bg-BG" altLang="bg-BG" dirty="0"/>
          </a:p>
          <a:p>
            <a:pPr marL="708025" lvl="1" indent="-350838" algn="just" eaLnBrk="1" hangingPunct="1">
              <a:lnSpc>
                <a:spcPct val="90000"/>
              </a:lnSpc>
              <a:buFontTx/>
              <a:buChar char="-"/>
            </a:pPr>
            <a:r>
              <a:rPr lang="en-US" altLang="bg-BG" dirty="0"/>
              <a:t>H</a:t>
            </a:r>
            <a:r>
              <a:rPr lang="en-US" altLang="bg-BG" baseline="-25000" dirty="0"/>
              <a:t>2</a:t>
            </a:r>
            <a:r>
              <a:rPr lang="en-US" altLang="bg-BG" dirty="0"/>
              <a:t> </a:t>
            </a:r>
            <a:r>
              <a:rPr lang="bg-BG" altLang="bg-BG" dirty="0"/>
              <a:t>блокери:</a:t>
            </a:r>
          </a:p>
          <a:p>
            <a:pPr marL="1071563" lvl="2" indent="-357188" algn="just" eaLnBrk="1" hangingPunct="1">
              <a:lnSpc>
                <a:spcPct val="90000"/>
              </a:lnSpc>
            </a:pPr>
            <a:r>
              <a:rPr lang="en-US" altLang="bg-BG" dirty="0"/>
              <a:t>Cimetidine 300 mg </a:t>
            </a:r>
            <a:r>
              <a:rPr lang="en-US" altLang="bg-BG" dirty="0" err="1"/>
              <a:t>po</a:t>
            </a:r>
            <a:r>
              <a:rPr lang="en-US" altLang="bg-BG" dirty="0"/>
              <a:t>, </a:t>
            </a:r>
            <a:r>
              <a:rPr lang="en-US" altLang="bg-BG" dirty="0" err="1"/>
              <a:t>im</a:t>
            </a:r>
            <a:r>
              <a:rPr lang="en-US" altLang="bg-BG" dirty="0"/>
              <a:t>, iv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9470EDE-1BC8-40DD-8B15-CDA9F0342BF9}" type="slidenum">
              <a:rPr lang="bg-BG" sz="1400">
                <a:cs typeface="+mn-cs"/>
              </a:rPr>
              <a:pPr algn="r">
                <a:defRPr/>
              </a:pPr>
              <a:t>43</a:t>
            </a:fld>
            <a:endParaRPr lang="bg-BG" sz="1400">
              <a:cs typeface="+mn-cs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Особени случаи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800"/>
            <a:ext cx="8435975" cy="440211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Бронхоспазъм:</a:t>
            </a:r>
          </a:p>
          <a:p>
            <a:pPr marL="714375" lvl="1" indent="-357188" algn="just" eaLnBrk="1" hangingPunct="1">
              <a:lnSpc>
                <a:spcPct val="120000"/>
              </a:lnSpc>
              <a:buFontTx/>
              <a:buChar char="-"/>
            </a:pPr>
            <a:r>
              <a:rPr lang="en-US" altLang="bg-BG" dirty="0" err="1"/>
              <a:t>Salbutamole</a:t>
            </a:r>
            <a:r>
              <a:rPr lang="en-US" altLang="bg-BG" dirty="0"/>
              <a:t> </a:t>
            </a:r>
            <a:r>
              <a:rPr lang="en-US" altLang="bg-BG" dirty="0" err="1"/>
              <a:t>inh</a:t>
            </a:r>
            <a:r>
              <a:rPr lang="en-US" altLang="bg-BG" dirty="0"/>
              <a:t> – </a:t>
            </a:r>
            <a:r>
              <a:rPr lang="bg-BG" altLang="bg-BG" dirty="0"/>
              <a:t>търсим бронходилатация, като се внимава за хипотензия:</a:t>
            </a:r>
          </a:p>
          <a:p>
            <a:pPr lvl="2" algn="just" eaLnBrk="1" hangingPunct="1"/>
            <a:r>
              <a:rPr lang="bg-BG" altLang="bg-BG" sz="2000" dirty="0"/>
              <a:t>При неуспех - 100-200 </a:t>
            </a:r>
            <a:r>
              <a:rPr lang="en-US" altLang="bg-BG" sz="2000" dirty="0"/>
              <a:t>mcg/kg + 5-25 mcg/kg iv</a:t>
            </a:r>
            <a:endParaRPr lang="bg-BG" altLang="bg-BG" sz="2000" dirty="0"/>
          </a:p>
          <a:p>
            <a:pPr lvl="2" algn="just" eaLnBrk="1" hangingPunct="1"/>
            <a:r>
              <a:rPr lang="en-US" altLang="bg-BG" sz="2000" dirty="0"/>
              <a:t>Ipratropium </a:t>
            </a:r>
            <a:r>
              <a:rPr lang="en-US" altLang="bg-BG" sz="2000" dirty="0" err="1"/>
              <a:t>inh</a:t>
            </a:r>
            <a:endParaRPr lang="el-GR" altLang="bg-BG" sz="2000" dirty="0">
              <a:cs typeface="Times New Roman" pitchFamily="18" charset="0"/>
            </a:endParaRPr>
          </a:p>
          <a:p>
            <a:pPr marL="714375" lvl="1" indent="-357188" algn="just" eaLnBrk="1" hangingPunct="1">
              <a:lnSpc>
                <a:spcPct val="120000"/>
              </a:lnSpc>
              <a:buFontTx/>
              <a:buChar char="-"/>
            </a:pPr>
            <a:r>
              <a:rPr lang="bg-BG" altLang="bg-BG" dirty="0"/>
              <a:t>Adrenaline при тежките форми</a:t>
            </a:r>
          </a:p>
          <a:p>
            <a:pPr marL="714375" lvl="1" indent="-357188" algn="just" eaLnBrk="1" hangingPunct="1">
              <a:lnSpc>
                <a:spcPct val="120000"/>
              </a:lnSpc>
              <a:buFontTx/>
              <a:buChar char="-"/>
            </a:pPr>
            <a:r>
              <a:rPr lang="bg-BG" altLang="bg-BG" dirty="0"/>
              <a:t>Кортикостероидите не са задължителни.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6F0979D-95B6-4476-A6F6-36727D29584E}" type="slidenum">
              <a:rPr lang="bg-BG" sz="1400">
                <a:cs typeface="+mn-cs"/>
              </a:rPr>
              <a:pPr algn="r">
                <a:defRPr/>
              </a:pPr>
              <a:t>44</a:t>
            </a:fld>
            <a:endParaRPr lang="bg-BG" sz="1400">
              <a:cs typeface="+mn-cs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Особени случаи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800"/>
            <a:ext cx="8507413" cy="440211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Бременност: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en-US" altLang="bg-BG" dirty="0">
                <a:cs typeface="Times New Roman" pitchFamily="18" charset="0"/>
              </a:rPr>
              <a:t>Ephedrine – 10 mg iv</a:t>
            </a:r>
            <a:r>
              <a:rPr lang="bg-BG" altLang="bg-BG" dirty="0"/>
              <a:t> на всеки 1-2 </a:t>
            </a:r>
            <a:r>
              <a:rPr lang="en-US" altLang="bg-BG" dirty="0"/>
              <a:t>min </a:t>
            </a:r>
            <a:r>
              <a:rPr lang="bg-BG" altLang="bg-BG" dirty="0"/>
              <a:t>до обща доза 0.7 </a:t>
            </a:r>
            <a:r>
              <a:rPr lang="en-US" altLang="bg-BG" dirty="0"/>
              <a:t>mg/kg</a:t>
            </a:r>
            <a:r>
              <a:rPr lang="bg-BG" altLang="bg-BG" dirty="0"/>
              <a:t> </a:t>
            </a:r>
            <a:r>
              <a:rPr lang="en-US" altLang="bg-BG" dirty="0"/>
              <a:t>iv.</a:t>
            </a:r>
            <a:endParaRPr lang="bg-BG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Поставяне на пациентката в ляво странично положение.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При липса на ефект, добавете </a:t>
            </a:r>
            <a:r>
              <a:rPr lang="en-US" altLang="bg-BG" dirty="0"/>
              <a:t>Adrenaline</a:t>
            </a:r>
            <a:r>
              <a:rPr lang="bg-BG" altLang="bg-BG" dirty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C9EBBE-C9F0-4692-9262-2A45CBEFF8CA}" type="slidenum">
              <a:rPr lang="bg-BG" sz="1400">
                <a:cs typeface="+mn-cs"/>
              </a:rPr>
              <a:pPr algn="r">
                <a:defRPr/>
              </a:pPr>
              <a:t>45</a:t>
            </a:fld>
            <a:endParaRPr lang="bg-BG" sz="1400">
              <a:cs typeface="+mn-cs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Особени случаи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676456" cy="440211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Пациенти, които са лекувани с </a:t>
            </a:r>
            <a:r>
              <a:rPr lang="el-GR" altLang="bg-BG" dirty="0">
                <a:cs typeface="Tahoma" pitchFamily="34" charset="0"/>
              </a:rPr>
              <a:t>β</a:t>
            </a:r>
            <a:r>
              <a:rPr lang="bg-BG" altLang="bg-BG" dirty="0">
                <a:cs typeface="Tahoma" pitchFamily="34" charset="0"/>
              </a:rPr>
              <a:t>-блокери</a:t>
            </a:r>
            <a:r>
              <a:rPr lang="bg-BG" altLang="bg-BG" dirty="0"/>
              <a:t>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Да се увеличи дозата на </a:t>
            </a:r>
            <a:r>
              <a:rPr lang="en-US" altLang="bg-BG" dirty="0"/>
              <a:t>Adrenaline</a:t>
            </a:r>
            <a:endParaRPr lang="bg-BG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При липса на ефект:</a:t>
            </a:r>
          </a:p>
          <a:p>
            <a:pPr marL="1071563" lvl="2" indent="-357188" algn="just" eaLnBrk="1" hangingPunct="1"/>
            <a:r>
              <a:rPr lang="en-US" altLang="bg-BG" dirty="0"/>
              <a:t>Glucagon – 1-2 mg iv bolus</a:t>
            </a:r>
            <a:r>
              <a:rPr lang="bg-BG" altLang="bg-BG" dirty="0"/>
              <a:t> на всеки 5 </a:t>
            </a:r>
            <a:r>
              <a:rPr lang="en-US" altLang="bg-BG" dirty="0"/>
              <a:t>min</a:t>
            </a:r>
          </a:p>
          <a:p>
            <a:pPr marL="1071563" lvl="2" indent="-357188" algn="just" eaLnBrk="1" hangingPunct="1"/>
            <a:r>
              <a:rPr lang="en-US" altLang="bg-BG" dirty="0"/>
              <a:t>Noradrenaline – 0.1 mcg/kg/min iv</a:t>
            </a:r>
            <a:endParaRPr lang="bg-BG" altLang="bg-BG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8DAE9ED-3187-4BFD-B609-C010FD61FA95}" type="slidenum">
              <a:rPr lang="bg-BG" sz="1400">
                <a:cs typeface="+mn-cs"/>
              </a:rPr>
              <a:pPr algn="r">
                <a:defRPr/>
              </a:pPr>
              <a:t>46</a:t>
            </a:fld>
            <a:endParaRPr lang="bg-BG" sz="1400">
              <a:cs typeface="+mn-cs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Проследяване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628800"/>
            <a:ext cx="8002588" cy="4402113"/>
          </a:xfrm>
        </p:spPr>
        <p:txBody>
          <a:bodyPr/>
          <a:lstStyle/>
          <a:p>
            <a:pPr marL="357188" indent="-357188" algn="just" eaLnBrk="1" hangingPunct="1">
              <a:spcBef>
                <a:spcPct val="0"/>
              </a:spcBef>
            </a:pPr>
            <a:r>
              <a:rPr lang="bg-BG" altLang="bg-BG" dirty="0"/>
              <a:t>С продължителност най-малко за 24</a:t>
            </a:r>
            <a:r>
              <a:rPr lang="en-US" altLang="bg-BG" dirty="0"/>
              <a:t> h.</a:t>
            </a:r>
            <a:endParaRPr lang="bg-BG" altLang="bg-BG" dirty="0"/>
          </a:p>
          <a:p>
            <a:pPr marL="357188" indent="-357188" algn="just" eaLnBrk="1" hangingPunct="1">
              <a:spcBef>
                <a:spcPct val="0"/>
              </a:spcBef>
            </a:pPr>
            <a:r>
              <a:rPr lang="bg-BG" altLang="bg-BG" dirty="0"/>
              <a:t>Много от пациентите не отговарят на приложеното лечение.</a:t>
            </a:r>
          </a:p>
          <a:p>
            <a:pPr marL="357188" indent="-357188" algn="just" eaLnBrk="1" hangingPunct="1">
              <a:spcBef>
                <a:spcPct val="0"/>
              </a:spcBef>
            </a:pPr>
            <a:r>
              <a:rPr lang="bg-BG" altLang="bg-BG" dirty="0"/>
              <a:t>При </a:t>
            </a:r>
            <a:r>
              <a:rPr lang="en-US" altLang="bg-BG" dirty="0"/>
              <a:t>20%</a:t>
            </a:r>
            <a:r>
              <a:rPr lang="bg-BG" altLang="bg-BG" dirty="0"/>
              <a:t> от пациентите е налице асимптоматичен период за </a:t>
            </a:r>
            <a:r>
              <a:rPr lang="en-US" altLang="bg-BG" dirty="0"/>
              <a:t>1 </a:t>
            </a:r>
            <a:r>
              <a:rPr lang="bg-BG" altLang="bg-BG" dirty="0"/>
              <a:t>до</a:t>
            </a:r>
            <a:r>
              <a:rPr lang="en-US" altLang="bg-BG" dirty="0"/>
              <a:t> 8 h</a:t>
            </a:r>
            <a:r>
              <a:rPr lang="bg-BG" altLang="bg-BG" dirty="0"/>
              <a:t>.</a:t>
            </a:r>
          </a:p>
          <a:p>
            <a:pPr marL="357188" indent="-357188" algn="just" eaLnBrk="1" hangingPunct="1">
              <a:spcBef>
                <a:spcPct val="0"/>
              </a:spcBef>
            </a:pPr>
            <a:r>
              <a:rPr lang="bg-BG" altLang="bg-BG" dirty="0"/>
              <a:t>Възможност за бързо развитие на нарушена проходимост на дихателните пътища с летален изход.</a:t>
            </a:r>
            <a:endParaRPr lang="en-US" altLang="bg-BG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0FFAAF1-F0F5-4CF5-9F61-E1B223C478F9}" type="slidenum">
              <a:rPr lang="bg-BG" sz="1400">
                <a:cs typeface="+mn-cs"/>
              </a:rPr>
              <a:pPr algn="r">
                <a:defRPr/>
              </a:pPr>
              <a:t>47</a:t>
            </a:fld>
            <a:endParaRPr lang="bg-BG" sz="1400">
              <a:cs typeface="+mn-cs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При КПАрест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352606" cy="440211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Осигуряване на проходими ДП и провеждане на адекватна оксигенация и ефективна вентилация.</a:t>
            </a:r>
          </a:p>
          <a:p>
            <a:pPr marL="357188" indent="-357188" algn="just" eaLnBrk="1" hangingPunct="1"/>
            <a:r>
              <a:rPr lang="bg-BG" altLang="bg-BG" dirty="0"/>
              <a:t>Смъртта настъпва от ангиоедем и нарушена проходимост на горните и долните дихателни пътища. Вентилацията с балон и ендотрахеалната интубация могат да са неуспешни.</a:t>
            </a:r>
          </a:p>
          <a:p>
            <a:pPr marL="357188" indent="-357188" algn="just" eaLnBrk="1" hangingPunct="1"/>
            <a:r>
              <a:rPr lang="bg-BG" altLang="bg-BG" dirty="0"/>
              <a:t>Кониотомията е затруднена от отока на тъканите.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30D098E-7CF6-4198-9BE7-BA5528456FC2}" type="slidenum">
              <a:rPr lang="bg-BG" sz="1400">
                <a:cs typeface="+mn-cs"/>
              </a:rPr>
              <a:pPr algn="r">
                <a:defRPr/>
              </a:pPr>
              <a:t>48</a:t>
            </a:fld>
            <a:endParaRPr lang="bg-BG" sz="1400">
              <a:cs typeface="+mn-cs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При КПАрест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352606" cy="440211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В помощ за осигуряването на проходими дихателни пътища могат да бъдат: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Ендотрахеална интубация с фиброоптика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Ендотрахеална интубация чрез използването на пръстите като водач и поставяне на ЕТТ 7.0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Спешна кониотомия с игла и провеждане на транстрахеална вентилация.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661C330-039A-4342-8AF1-DBD118742086}" type="slidenum">
              <a:rPr lang="bg-BG" sz="1400">
                <a:cs typeface="+mn-cs"/>
              </a:rPr>
              <a:pPr algn="r">
                <a:defRPr/>
              </a:pPr>
              <a:t>49</a:t>
            </a:fld>
            <a:endParaRPr lang="bg-BG" sz="1400">
              <a:cs typeface="+mn-cs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При КПАрест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352606" cy="440211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Подпомагане на кръвообращението с:</a:t>
            </a:r>
          </a:p>
          <a:p>
            <a:pPr marL="714375" lvl="1" indent="-357188" algn="just" eaLnBrk="1" hangingPunct="1">
              <a:buFontTx/>
              <a:buNone/>
            </a:pPr>
            <a:r>
              <a:rPr lang="en-US" altLang="bg-BG" dirty="0"/>
              <a:t>- </a:t>
            </a:r>
            <a:r>
              <a:rPr lang="bg-BG" altLang="bg-BG" dirty="0"/>
              <a:t>Приложение на съдосвиващи медикаменти:</a:t>
            </a:r>
          </a:p>
          <a:p>
            <a:pPr marL="1076325" lvl="2" indent="-361950" algn="just" eaLnBrk="1" hangingPunct="1"/>
            <a:r>
              <a:rPr lang="en-US" altLang="bg-BG" dirty="0"/>
              <a:t>Adrenaline</a:t>
            </a:r>
            <a:r>
              <a:rPr lang="bg-BG" altLang="bg-BG" dirty="0"/>
              <a:t> е медикамент на избор, като се прилагат високи дози – 1 до 3 </a:t>
            </a:r>
            <a:r>
              <a:rPr lang="en-US" altLang="bg-BG" dirty="0"/>
              <a:t>mg iv </a:t>
            </a:r>
            <a:r>
              <a:rPr lang="bg-BG" altLang="bg-BG" dirty="0"/>
              <a:t>за 3 </a:t>
            </a:r>
            <a:r>
              <a:rPr lang="en-US" altLang="bg-BG" dirty="0"/>
              <a:t>min, 3 </a:t>
            </a:r>
            <a:r>
              <a:rPr lang="bg-BG" altLang="bg-BG" dirty="0"/>
              <a:t>до 5 </a:t>
            </a:r>
            <a:r>
              <a:rPr lang="en-US" altLang="bg-BG" dirty="0"/>
              <a:t>min </a:t>
            </a:r>
            <a:r>
              <a:rPr lang="bg-BG" altLang="bg-BG" dirty="0"/>
              <a:t>за 3 </a:t>
            </a:r>
            <a:r>
              <a:rPr lang="en-US" altLang="bg-BG" dirty="0"/>
              <a:t>min </a:t>
            </a:r>
            <a:r>
              <a:rPr lang="bg-BG" altLang="bg-BG" dirty="0"/>
              <a:t>и след това 4-10 </a:t>
            </a:r>
            <a:r>
              <a:rPr lang="en-US" altLang="bg-BG" dirty="0"/>
              <a:t>mcg/min (1 mg </a:t>
            </a:r>
            <a:r>
              <a:rPr lang="bg-BG" altLang="bg-BG" dirty="0"/>
              <a:t>в 250 </a:t>
            </a:r>
            <a:r>
              <a:rPr lang="en-US" altLang="bg-BG" dirty="0"/>
              <a:t>ml SG5%)</a:t>
            </a:r>
          </a:p>
          <a:p>
            <a:pPr marL="714375" lvl="1" indent="-357188" algn="just" eaLnBrk="1" hangingPunct="1">
              <a:buFontTx/>
              <a:buNone/>
            </a:pPr>
            <a:r>
              <a:rPr lang="en-US" altLang="bg-BG" dirty="0"/>
              <a:t>- </a:t>
            </a:r>
            <a:r>
              <a:rPr lang="bg-BG" altLang="bg-BG" dirty="0"/>
              <a:t>Бързо обемно заместване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Класификация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3276600" y="1484313"/>
            <a:ext cx="2665413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24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АНАФИЛАКСИЯ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051050" y="2420938"/>
            <a:ext cx="2665413" cy="863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АЛЕРГИЧНА</a:t>
            </a:r>
          </a:p>
          <a:p>
            <a:pPr algn="ctr">
              <a:spcBef>
                <a:spcPct val="50000"/>
              </a:spcBef>
              <a:defRPr/>
            </a:pPr>
            <a:r>
              <a:rPr lang="bg-BG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АНАФИЛАКСИЯ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961063" y="2420938"/>
            <a:ext cx="2665412" cy="8636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НЕАЛЕРГИЧНА</a:t>
            </a:r>
          </a:p>
          <a:p>
            <a:pPr algn="ctr">
              <a:spcBef>
                <a:spcPct val="50000"/>
              </a:spcBef>
              <a:defRPr/>
            </a:pPr>
            <a:r>
              <a:rPr lang="bg-BG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АНАФИЛАКСИЯ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539750" y="3933825"/>
            <a:ext cx="2665413" cy="863600"/>
          </a:xfrm>
          <a:prstGeom prst="rect">
            <a:avLst/>
          </a:prstGeom>
          <a:solidFill>
            <a:srgbClr val="B5D1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IgE </a:t>
            </a:r>
            <a:r>
              <a:rPr lang="bg-BG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медиирана</a:t>
            </a:r>
          </a:p>
          <a:p>
            <a:pPr algn="ctr">
              <a:spcBef>
                <a:spcPct val="50000"/>
              </a:spcBef>
              <a:defRPr/>
            </a:pPr>
            <a:r>
              <a:rPr lang="bg-BG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АНАФИЛАКСИЯ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3563938" y="3933825"/>
            <a:ext cx="4537075" cy="86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ИМУНОЛОГИЧНА</a:t>
            </a:r>
          </a:p>
          <a:p>
            <a:pPr algn="ctr">
              <a:spcBef>
                <a:spcPct val="50000"/>
              </a:spcBef>
              <a:defRPr/>
            </a:pPr>
            <a:r>
              <a:rPr lang="bg-BG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НЕ 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IgE </a:t>
            </a:r>
            <a:r>
              <a:rPr lang="bg-BG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медиирана АНАФИЛАКСИЯ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3348038" y="1989138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643438" y="1989138"/>
            <a:ext cx="2736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763713" y="3284538"/>
            <a:ext cx="1655762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419475" y="3284538"/>
            <a:ext cx="280828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3563938" y="573405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ZA" altLang="bg-BG" sz="2000" i="1" dirty="0">
                <a:ea typeface="ＭＳ Ｐゴシック" charset="-128"/>
              </a:rPr>
              <a:t>Johansson SGO et al JACI 2004,113:832-6</a:t>
            </a: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C46F80-7F59-479B-BE06-EBB4B1BF380E}" type="slidenum">
              <a:rPr lang="bg-BG" sz="1400">
                <a:cs typeface="+mn-cs"/>
              </a:rPr>
              <a:pPr algn="r">
                <a:defRPr/>
              </a:pPr>
              <a:t>5</a:t>
            </a:fld>
            <a:endParaRPr lang="bg-BG" sz="1400"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B26BA1-640B-433A-8AB8-A237283A2A5A}" type="slidenum">
              <a:rPr lang="bg-BG" sz="1400">
                <a:cs typeface="+mn-cs"/>
              </a:rPr>
              <a:pPr algn="r">
                <a:defRPr/>
              </a:pPr>
              <a:t>50</a:t>
            </a:fld>
            <a:endParaRPr lang="bg-BG" sz="1400">
              <a:cs typeface="+mn-cs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При КПАрест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352606" cy="4402113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Антихистаминовите препарати нямат доказан ефект, но и не са противопоказани.</a:t>
            </a:r>
          </a:p>
          <a:p>
            <a:pPr marL="357188" indent="-357188" algn="just" eaLnBrk="1" hangingPunct="1"/>
            <a:r>
              <a:rPr lang="bg-BG" altLang="bg-BG" dirty="0"/>
              <a:t>Кортикостероиди – липсва доказан ефект, но могат да помогнат в постресусцитационния период.</a:t>
            </a:r>
          </a:p>
          <a:p>
            <a:pPr marL="357188" indent="-357188" algn="just" eaLnBrk="1" hangingPunct="1"/>
            <a:r>
              <a:rPr lang="bg-BG" altLang="bg-BG" dirty="0"/>
              <a:t>Най-честите ритъмни нарушения са асистолия или БЕА, при които е показано приложението на А</a:t>
            </a:r>
            <a:r>
              <a:rPr lang="en-US" altLang="bg-BG" dirty="0" err="1"/>
              <a:t>tropine</a:t>
            </a:r>
            <a:r>
              <a:rPr lang="bg-BG" altLang="bg-BG" dirty="0"/>
              <a:t> или транскутанно пейсиране.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11760" y="332656"/>
            <a:ext cx="4464496" cy="720080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Анафилактична реакция?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899592" y="1124744"/>
            <a:ext cx="7488832" cy="1008112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Оценете пострадалия като използвате алгоритъма на подход А</a:t>
            </a:r>
            <a:r>
              <a:rPr lang="en-US" b="1" dirty="0"/>
              <a:t>BCDE</a:t>
            </a:r>
            <a:endParaRPr lang="bg-BG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899592" y="2276872"/>
            <a:ext cx="7488832" cy="2232248"/>
          </a:xfrm>
          <a:prstGeom prst="downArrowCallout">
            <a:avLst>
              <a:gd name="adj1" fmla="val 26871"/>
              <a:gd name="adj2" fmla="val 25601"/>
              <a:gd name="adj3" fmla="val 15886"/>
              <a:gd name="adj4" fmla="val 7733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bg1">
                    <a:lumMod val="10000"/>
                  </a:schemeClr>
                </a:solidFill>
              </a:rPr>
              <a:t>Диагноза - проверете за: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Внезапно начало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Животозастрашаващи нарушения от страна на ЦНС, дишането или кръвообращението</a:t>
            </a:r>
            <a:r>
              <a:rPr lang="bg-BG" b="1" baseline="30000" dirty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Характерни кожни промени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899592" y="4941168"/>
            <a:ext cx="7488832" cy="1512168"/>
          </a:xfrm>
          <a:prstGeom prst="downArrowCallout">
            <a:avLst>
              <a:gd name="adj1" fmla="val 27239"/>
              <a:gd name="adj2" fmla="val 25000"/>
              <a:gd name="adj3" fmla="val 25000"/>
              <a:gd name="adj4" fmla="val 71696"/>
            </a:avLst>
          </a:prstGeom>
          <a:solidFill>
            <a:srgbClr val="B5D1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bg1">
                    <a:lumMod val="10000"/>
                  </a:schemeClr>
                </a:solidFill>
              </a:rPr>
              <a:t>Потърсете незабавно помощ!</a:t>
            </a:r>
          </a:p>
          <a:p>
            <a:pPr algn="just"/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Поставете пациента да е легнал с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повдигнати крака, ако дишането позволява това</a:t>
            </a:r>
          </a:p>
        </p:txBody>
      </p:sp>
    </p:spTree>
    <p:extLst>
      <p:ext uri="{BB962C8B-B14F-4D97-AF65-F5344CB8AC3E}">
        <p14:creationId xmlns:p14="http://schemas.microsoft.com/office/powerpoint/2010/main" val="167671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123728" y="568571"/>
            <a:ext cx="5256584" cy="916213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ADRENALINE</a:t>
            </a:r>
            <a:r>
              <a:rPr lang="en-US" b="1" baseline="30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endParaRPr lang="bg-BG" baseline="30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123728" y="1556792"/>
            <a:ext cx="5256584" cy="4248472"/>
          </a:xfrm>
          <a:prstGeom prst="downArrowCallout">
            <a:avLst>
              <a:gd name="adj1" fmla="val 41034"/>
              <a:gd name="adj2" fmla="val 24842"/>
              <a:gd name="adj3" fmla="val 11129"/>
              <a:gd name="adj4" fmla="val 82428"/>
            </a:avLst>
          </a:prstGeom>
          <a:solidFill>
            <a:srgbClr val="B5D1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bg1">
                    <a:lumMod val="10000"/>
                  </a:schemeClr>
                </a:solidFill>
              </a:rPr>
              <a:t>Ако притежавате необходимите умения и оборудване: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Осигурете проходими ДП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Кислородолечение с висок дебит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Проведете инфузионно лечение</a:t>
            </a:r>
            <a:r>
              <a:rPr lang="bg-BG" baseline="30000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Chlorphenamine</a:t>
            </a:r>
            <a:r>
              <a:rPr lang="en-US" baseline="30000" dirty="0">
                <a:solidFill>
                  <a:schemeClr val="bg1">
                    <a:lumMod val="10000"/>
                  </a:schemeClr>
                </a:solidFill>
              </a:rPr>
              <a:t>4</a:t>
            </a:r>
            <a:endParaRPr lang="bg-BG" baseline="30000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Hydrocortisone</a:t>
            </a:r>
            <a:r>
              <a:rPr lang="en-US" baseline="30000" dirty="0">
                <a:solidFill>
                  <a:schemeClr val="bg1">
                    <a:lumMod val="10000"/>
                  </a:schemeClr>
                </a:solidFill>
              </a:rPr>
              <a:t>5</a:t>
            </a:r>
          </a:p>
          <a:p>
            <a:pPr algn="ctr"/>
            <a:endParaRPr lang="bg-BG" baseline="30000" dirty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bg-BG" b="1" dirty="0">
                <a:solidFill>
                  <a:schemeClr val="bg1">
                    <a:lumMod val="10000"/>
                  </a:schemeClr>
                </a:solidFill>
              </a:rPr>
              <a:t>Проследявайте:</a:t>
            </a:r>
          </a:p>
          <a:p>
            <a:pPr marL="271463" lvl="5" indent="-271463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Пулсова оксиметрия</a:t>
            </a:r>
          </a:p>
          <a:p>
            <a:pPr marL="271463" lvl="5" indent="-271463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ЕКГ</a:t>
            </a:r>
          </a:p>
          <a:p>
            <a:pPr marL="271463" lvl="5" indent="-271463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АКНалягане</a:t>
            </a:r>
          </a:p>
        </p:txBody>
      </p:sp>
    </p:spTree>
    <p:extLst>
      <p:ext uri="{BB962C8B-B14F-4D97-AF65-F5344CB8AC3E}">
        <p14:creationId xmlns:p14="http://schemas.microsoft.com/office/powerpoint/2010/main" val="2906168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F9BC385-CF51-4DF4-8F18-C352C87DDA24}" type="slidenum">
              <a:rPr lang="bg-BG" sz="1400">
                <a:cs typeface="+mn-cs"/>
              </a:rPr>
              <a:pPr algn="r">
                <a:defRPr/>
              </a:pPr>
              <a:t>53</a:t>
            </a:fld>
            <a:endParaRPr lang="bg-BG" sz="1400">
              <a:cs typeface="+mn-cs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Други медикаменти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497069" cy="4467200"/>
          </a:xfrm>
        </p:spPr>
        <p:txBody>
          <a:bodyPr/>
          <a:lstStyle/>
          <a:p>
            <a:pPr marL="357188" indent="-357188" algn="just" eaLnBrk="1" hangingPunct="1"/>
            <a:r>
              <a:rPr lang="en-US" altLang="bg-BG" dirty="0"/>
              <a:t>Hydrocortisone </a:t>
            </a:r>
            <a:r>
              <a:rPr lang="en-US" altLang="bg-BG" dirty="0" err="1"/>
              <a:t>hemisuccinate</a:t>
            </a:r>
            <a:r>
              <a:rPr lang="bg-BG" altLang="bg-BG" dirty="0"/>
              <a:t> – </a:t>
            </a:r>
            <a:r>
              <a:rPr lang="en-US" altLang="bg-BG" dirty="0"/>
              <a:t>1000 mg</a:t>
            </a:r>
            <a:r>
              <a:rPr lang="bg-BG" altLang="bg-BG" dirty="0"/>
              <a:t> iv</a:t>
            </a:r>
            <a:r>
              <a:rPr lang="en-US" altLang="bg-BG" dirty="0"/>
              <a:t> </a:t>
            </a:r>
            <a:r>
              <a:rPr lang="bg-BG" altLang="bg-BG" dirty="0"/>
              <a:t>инфузират се бавно, особено при пациенти с астма или такива, които редовно приемат кортикостероиди. Ефектът им настъпва обикновено след 4-6 час.</a:t>
            </a:r>
          </a:p>
          <a:p>
            <a:pPr marL="357188" indent="-357188" algn="just" eaLnBrk="1" hangingPunct="1"/>
            <a:r>
              <a:rPr lang="en-US" altLang="bg-BG" dirty="0"/>
              <a:t>Methylprednisolone</a:t>
            </a:r>
            <a:r>
              <a:rPr lang="bg-BG" altLang="bg-BG" dirty="0"/>
              <a:t> – 20</a:t>
            </a:r>
            <a:r>
              <a:rPr lang="en-US" altLang="bg-BG" dirty="0"/>
              <a:t>0</a:t>
            </a:r>
            <a:r>
              <a:rPr lang="bg-BG" altLang="bg-BG" dirty="0"/>
              <a:t> </a:t>
            </a:r>
            <a:r>
              <a:rPr lang="en-US" altLang="bg-BG" dirty="0"/>
              <a:t>mg iv </a:t>
            </a:r>
            <a:r>
              <a:rPr lang="bg-BG" altLang="bg-BG" dirty="0"/>
              <a:t>на 6 </a:t>
            </a:r>
            <a:r>
              <a:rPr lang="en-US" altLang="bg-BG" dirty="0"/>
              <a:t>h</a:t>
            </a:r>
          </a:p>
          <a:p>
            <a:pPr marL="357188" indent="-357188" algn="just" eaLnBrk="1" hangingPunct="1">
              <a:lnSpc>
                <a:spcPct val="120000"/>
              </a:lnSpc>
            </a:pPr>
            <a:r>
              <a:rPr lang="bg-BG" altLang="bg-BG" dirty="0"/>
              <a:t>Н</a:t>
            </a:r>
            <a:r>
              <a:rPr lang="bg-BG" altLang="bg-BG" baseline="-25000" dirty="0"/>
              <a:t>1</a:t>
            </a:r>
            <a:r>
              <a:rPr lang="bg-BG" altLang="bg-BG" dirty="0"/>
              <a:t> и Н</a:t>
            </a:r>
            <a:r>
              <a:rPr lang="bg-BG" altLang="bg-BG" baseline="-25000" dirty="0"/>
              <a:t>2</a:t>
            </a:r>
            <a:r>
              <a:rPr lang="bg-BG" altLang="bg-BG" dirty="0"/>
              <a:t> блокери</a:t>
            </a:r>
            <a:r>
              <a:rPr lang="en-US" altLang="bg-BG" dirty="0"/>
              <a:t> – </a:t>
            </a:r>
            <a:r>
              <a:rPr lang="bg-BG" altLang="bg-BG" dirty="0"/>
              <a:t>без доказан ефект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3"/>
          <p:cNvSpPr>
            <a:spLocks noChangeShapeType="1"/>
          </p:cNvSpPr>
          <p:nvPr/>
        </p:nvSpPr>
        <p:spPr bwMode="auto">
          <a:xfrm>
            <a:off x="1365250" y="1582738"/>
            <a:ext cx="0" cy="396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5299" name="Freeform 5"/>
          <p:cNvSpPr>
            <a:spLocks/>
          </p:cNvSpPr>
          <p:nvPr/>
        </p:nvSpPr>
        <p:spPr bwMode="auto">
          <a:xfrm>
            <a:off x="1333500" y="2392363"/>
            <a:ext cx="2590800" cy="3124200"/>
          </a:xfrm>
          <a:custGeom>
            <a:avLst/>
            <a:gdLst>
              <a:gd name="T0" fmla="*/ 0 w 1632"/>
              <a:gd name="T1" fmla="*/ 2147483647 h 1968"/>
              <a:gd name="T2" fmla="*/ 2147483647 w 1632"/>
              <a:gd name="T3" fmla="*/ 0 h 1968"/>
              <a:gd name="T4" fmla="*/ 2147483647 w 1632"/>
              <a:gd name="T5" fmla="*/ 2147483647 h 1968"/>
              <a:gd name="T6" fmla="*/ 0 60000 65536"/>
              <a:gd name="T7" fmla="*/ 0 60000 65536"/>
              <a:gd name="T8" fmla="*/ 0 60000 65536"/>
              <a:gd name="T9" fmla="*/ 0 w 1632"/>
              <a:gd name="T10" fmla="*/ 0 h 1968"/>
              <a:gd name="T11" fmla="*/ 1632 w 1632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968">
                <a:moveTo>
                  <a:pt x="0" y="1968"/>
                </a:moveTo>
                <a:cubicBezTo>
                  <a:pt x="224" y="984"/>
                  <a:pt x="448" y="0"/>
                  <a:pt x="720" y="0"/>
                </a:cubicBezTo>
                <a:cubicBezTo>
                  <a:pt x="992" y="0"/>
                  <a:pt x="1480" y="1640"/>
                  <a:pt x="1632" y="1968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268538" y="1582738"/>
            <a:ext cx="365125" cy="731837"/>
          </a:xfrm>
          <a:prstGeom prst="downArrow">
            <a:avLst>
              <a:gd name="adj1" fmla="val 50000"/>
              <a:gd name="adj2" fmla="val 5010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defTabSz="457200"/>
            <a:endParaRPr lang="it-IT" altLang="bg-BG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1258888" y="5876925"/>
            <a:ext cx="348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Излагане на алерген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2339975" y="1628775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Лечение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1547813" y="4097338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Начална</a:t>
            </a:r>
          </a:p>
          <a:p>
            <a:pPr algn="ctr"/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симптоматика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55304" name="Text Box 11"/>
          <p:cNvSpPr txBox="1">
            <a:spLocks noChangeArrowheads="1"/>
          </p:cNvSpPr>
          <p:nvPr/>
        </p:nvSpPr>
        <p:spPr bwMode="auto">
          <a:xfrm>
            <a:off x="1289050" y="562133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bg-BG" sz="1800" b="1">
                <a:solidFill>
                  <a:srgbClr val="000090"/>
                </a:solidFill>
                <a:latin typeface="Century Gothic" pitchFamily="34" charset="0"/>
                <a:ea typeface="ＭＳ Ｐゴシック" charset="-128"/>
              </a:rPr>
              <a:t>0</a:t>
            </a:r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6732588" y="5661025"/>
            <a:ext cx="93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Време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468313" y="2603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bg-BG" sz="3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Еднофазна анафилаксия</a:t>
            </a:r>
          </a:p>
        </p:txBody>
      </p:sp>
      <p:sp>
        <p:nvSpPr>
          <p:cNvPr id="55307" name="AutoShape 7"/>
          <p:cNvSpPr>
            <a:spLocks noChangeArrowheads="1"/>
          </p:cNvSpPr>
          <p:nvPr/>
        </p:nvSpPr>
        <p:spPr bwMode="auto">
          <a:xfrm rot="-5400000">
            <a:off x="723106" y="5190332"/>
            <a:ext cx="365125" cy="731838"/>
          </a:xfrm>
          <a:prstGeom prst="downArrow">
            <a:avLst>
              <a:gd name="adj1" fmla="val 50000"/>
              <a:gd name="adj2" fmla="val 501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457200"/>
            <a:endParaRPr lang="it-IT" altLang="bg-BG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1331913" y="5516563"/>
            <a:ext cx="6480175" cy="0"/>
          </a:xfrm>
          <a:prstGeom prst="line">
            <a:avLst/>
          </a:prstGeom>
          <a:noFill/>
          <a:ln w="254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4E8282-A94A-4E17-BA92-4BD7A560E937}" type="slidenum">
              <a:rPr lang="bg-BG" sz="1400">
                <a:cs typeface="+mn-cs"/>
              </a:rPr>
              <a:pPr algn="r">
                <a:defRPr/>
              </a:pPr>
              <a:t>54</a:t>
            </a:fld>
            <a:endParaRPr lang="bg-BG" sz="1400"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5" name="Freeform 23"/>
          <p:cNvSpPr>
            <a:spLocks/>
          </p:cNvSpPr>
          <p:nvPr/>
        </p:nvSpPr>
        <p:spPr bwMode="auto">
          <a:xfrm rot="788137">
            <a:off x="1306513" y="2417763"/>
            <a:ext cx="2725737" cy="3133725"/>
          </a:xfrm>
          <a:custGeom>
            <a:avLst/>
            <a:gdLst>
              <a:gd name="T0" fmla="*/ 2147483647 w 1006"/>
              <a:gd name="T1" fmla="*/ 2147483647 h 2103"/>
              <a:gd name="T2" fmla="*/ 2147483647 w 1006"/>
              <a:gd name="T3" fmla="*/ 2147483647 h 2103"/>
              <a:gd name="T4" fmla="*/ 2147483647 w 1006"/>
              <a:gd name="T5" fmla="*/ 2147483647 h 2103"/>
              <a:gd name="T6" fmla="*/ 0 60000 65536"/>
              <a:gd name="T7" fmla="*/ 0 60000 65536"/>
              <a:gd name="T8" fmla="*/ 0 60000 65536"/>
              <a:gd name="T9" fmla="*/ 0 w 1006"/>
              <a:gd name="T10" fmla="*/ 0 h 2103"/>
              <a:gd name="T11" fmla="*/ 1006 w 1006"/>
              <a:gd name="T12" fmla="*/ 2103 h 2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6" h="2103">
                <a:moveTo>
                  <a:pt x="144" y="2103"/>
                </a:moveTo>
                <a:cubicBezTo>
                  <a:pt x="72" y="1112"/>
                  <a:pt x="0" y="122"/>
                  <a:pt x="144" y="61"/>
                </a:cubicBezTo>
                <a:cubicBezTo>
                  <a:pt x="288" y="0"/>
                  <a:pt x="862" y="1460"/>
                  <a:pt x="1006" y="174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5736" name="Freeform 24"/>
          <p:cNvSpPr>
            <a:spLocks/>
          </p:cNvSpPr>
          <p:nvPr/>
        </p:nvSpPr>
        <p:spPr bwMode="auto">
          <a:xfrm rot="788137">
            <a:off x="6059488" y="2417763"/>
            <a:ext cx="2725737" cy="3133725"/>
          </a:xfrm>
          <a:custGeom>
            <a:avLst/>
            <a:gdLst>
              <a:gd name="T0" fmla="*/ 2147483647 w 1006"/>
              <a:gd name="T1" fmla="*/ 2147483647 h 2103"/>
              <a:gd name="T2" fmla="*/ 2147483647 w 1006"/>
              <a:gd name="T3" fmla="*/ 2147483647 h 2103"/>
              <a:gd name="T4" fmla="*/ 2147483647 w 1006"/>
              <a:gd name="T5" fmla="*/ 2147483647 h 2103"/>
              <a:gd name="T6" fmla="*/ 0 60000 65536"/>
              <a:gd name="T7" fmla="*/ 0 60000 65536"/>
              <a:gd name="T8" fmla="*/ 0 60000 65536"/>
              <a:gd name="T9" fmla="*/ 0 w 1006"/>
              <a:gd name="T10" fmla="*/ 0 h 2103"/>
              <a:gd name="T11" fmla="*/ 1006 w 1006"/>
              <a:gd name="T12" fmla="*/ 2103 h 2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6" h="2103">
                <a:moveTo>
                  <a:pt x="144" y="2103"/>
                </a:moveTo>
                <a:cubicBezTo>
                  <a:pt x="72" y="1112"/>
                  <a:pt x="0" y="122"/>
                  <a:pt x="144" y="61"/>
                </a:cubicBezTo>
                <a:cubicBezTo>
                  <a:pt x="288" y="0"/>
                  <a:pt x="862" y="1460"/>
                  <a:pt x="1006" y="174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5737" name="AutoShape 25"/>
          <p:cNvSpPr>
            <a:spLocks noChangeArrowheads="1"/>
          </p:cNvSpPr>
          <p:nvPr/>
        </p:nvSpPr>
        <p:spPr bwMode="auto">
          <a:xfrm>
            <a:off x="395288" y="4941888"/>
            <a:ext cx="863600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15750" name="Text Box 38"/>
          <p:cNvSpPr txBox="1">
            <a:spLocks noChangeArrowheads="1"/>
          </p:cNvSpPr>
          <p:nvPr/>
        </p:nvSpPr>
        <p:spPr bwMode="auto">
          <a:xfrm>
            <a:off x="4500563" y="6021388"/>
            <a:ext cx="4465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fr-FR" sz="2000" i="1" dirty="0">
                <a:latin typeface="+mn-lt"/>
                <a:ea typeface="ＭＳ Ｐゴシック" charset="-128"/>
                <a:cs typeface="+mn-cs"/>
              </a:rPr>
              <a:t>Ellis AK, Day JH, Can Med </a:t>
            </a:r>
            <a:r>
              <a:rPr lang="fr-FR" sz="2000" i="1" dirty="0" err="1">
                <a:latin typeface="+mn-lt"/>
                <a:ea typeface="ＭＳ Ｐゴシック" charset="-128"/>
                <a:cs typeface="+mn-cs"/>
              </a:rPr>
              <a:t>Ass</a:t>
            </a:r>
            <a:r>
              <a:rPr lang="fr-FR" sz="2000" i="1" dirty="0">
                <a:latin typeface="+mn-lt"/>
                <a:ea typeface="ＭＳ Ｐゴシック" charset="-128"/>
                <a:cs typeface="+mn-cs"/>
              </a:rPr>
              <a:t>, 2003</a:t>
            </a: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468313" y="2603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bg-BG" sz="3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Двуфазна анафилаксия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2051050" y="1628775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Лечение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6804025" y="1622425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Лечение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56329" name="AutoShape 7"/>
          <p:cNvSpPr>
            <a:spLocks noChangeArrowheads="1"/>
          </p:cNvSpPr>
          <p:nvPr/>
        </p:nvSpPr>
        <p:spPr bwMode="auto">
          <a:xfrm>
            <a:off x="1835150" y="1484313"/>
            <a:ext cx="365125" cy="731837"/>
          </a:xfrm>
          <a:prstGeom prst="downArrow">
            <a:avLst>
              <a:gd name="adj1" fmla="val 50000"/>
              <a:gd name="adj2" fmla="val 5010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defTabSz="457200"/>
            <a:endParaRPr lang="it-IT" altLang="bg-BG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6330" name="AutoShape 7"/>
          <p:cNvSpPr>
            <a:spLocks noChangeArrowheads="1"/>
          </p:cNvSpPr>
          <p:nvPr/>
        </p:nvSpPr>
        <p:spPr bwMode="auto">
          <a:xfrm>
            <a:off x="6588125" y="1484313"/>
            <a:ext cx="365125" cy="731837"/>
          </a:xfrm>
          <a:prstGeom prst="downArrow">
            <a:avLst>
              <a:gd name="adj1" fmla="val 50000"/>
              <a:gd name="adj2" fmla="val 5010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defTabSz="457200"/>
            <a:endParaRPr lang="it-IT" altLang="bg-BG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6331" name="Text Box 10"/>
          <p:cNvSpPr txBox="1">
            <a:spLocks noChangeArrowheads="1"/>
          </p:cNvSpPr>
          <p:nvPr/>
        </p:nvSpPr>
        <p:spPr bwMode="auto">
          <a:xfrm>
            <a:off x="1547813" y="4508500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Начална</a:t>
            </a:r>
          </a:p>
          <a:p>
            <a:pPr algn="ctr"/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фаза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56332" name="Text Box 10"/>
          <p:cNvSpPr txBox="1">
            <a:spLocks noChangeArrowheads="1"/>
          </p:cNvSpPr>
          <p:nvPr/>
        </p:nvSpPr>
        <p:spPr bwMode="auto">
          <a:xfrm>
            <a:off x="6372225" y="4437063"/>
            <a:ext cx="172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Повтаряща се фаза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56333" name="Text Box 10"/>
          <p:cNvSpPr txBox="1">
            <a:spLocks noChangeArrowheads="1"/>
          </p:cNvSpPr>
          <p:nvPr/>
        </p:nvSpPr>
        <p:spPr bwMode="auto">
          <a:xfrm>
            <a:off x="3563938" y="4357688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От 1 до 38 часа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755650" y="5300663"/>
            <a:ext cx="8137525" cy="0"/>
          </a:xfrm>
          <a:prstGeom prst="line">
            <a:avLst/>
          </a:prstGeom>
          <a:noFill/>
          <a:ln w="254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6335" name="Text Box 8"/>
          <p:cNvSpPr txBox="1">
            <a:spLocks noChangeArrowheads="1"/>
          </p:cNvSpPr>
          <p:nvPr/>
        </p:nvSpPr>
        <p:spPr bwMode="auto">
          <a:xfrm>
            <a:off x="250825" y="5589588"/>
            <a:ext cx="348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Излагане на алерген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56336" name="Text Box 12"/>
          <p:cNvSpPr txBox="1">
            <a:spLocks noChangeArrowheads="1"/>
          </p:cNvSpPr>
          <p:nvPr/>
        </p:nvSpPr>
        <p:spPr bwMode="auto">
          <a:xfrm>
            <a:off x="7956550" y="5516563"/>
            <a:ext cx="93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800" b="1">
                <a:solidFill>
                  <a:srgbClr val="000090"/>
                </a:solidFill>
                <a:latin typeface="Century Gothic" pitchFamily="34" charset="0"/>
              </a:rPr>
              <a:t>Време</a:t>
            </a:r>
            <a:endParaRPr lang="en-US" altLang="bg-BG" sz="1800" b="1">
              <a:solidFill>
                <a:srgbClr val="000090"/>
              </a:solidFill>
              <a:latin typeface="Century Gothic" pitchFamily="34" charset="0"/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3563938" y="4724400"/>
            <a:ext cx="2592387" cy="0"/>
          </a:xfrm>
          <a:prstGeom prst="line">
            <a:avLst/>
          </a:prstGeom>
          <a:noFill/>
          <a:ln w="25400">
            <a:solidFill>
              <a:srgbClr val="00009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EA7D007-5728-49A0-AB28-047BEA5D5C8D}" type="slidenum">
              <a:rPr lang="bg-BG" sz="1400">
                <a:cs typeface="+mn-cs"/>
              </a:rPr>
              <a:pPr algn="r">
                <a:defRPr/>
              </a:pPr>
              <a:t>55</a:t>
            </a:fld>
            <a:endParaRPr lang="bg-BG" sz="140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5" grpId="0" animBg="1"/>
      <p:bldP spid="115736" grpId="0" animBg="1"/>
      <p:bldP spid="115737" grpId="0" animBg="1"/>
      <p:bldP spid="115750" grpId="0"/>
      <p:bldP spid="115717" grpId="0" animBg="1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1187450" y="5732463"/>
            <a:ext cx="767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lnSpc>
                <a:spcPct val="120000"/>
              </a:lnSpc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i="1" dirty="0">
                <a:latin typeface="+mn-lt"/>
                <a:ea typeface="ＭＳ Ｐゴシック" charset="-128"/>
                <a:cs typeface="+mn-cs"/>
              </a:rPr>
              <a:t> * Lieberman PL et al, J Allergy </a:t>
            </a:r>
            <a:r>
              <a:rPr lang="en-US" sz="2000" i="1" dirty="0" err="1">
                <a:latin typeface="+mn-lt"/>
                <a:ea typeface="ＭＳ Ｐゴシック" charset="-128"/>
                <a:cs typeface="+mn-cs"/>
              </a:rPr>
              <a:t>Clin</a:t>
            </a:r>
            <a:r>
              <a:rPr lang="en-US" sz="2000" i="1" dirty="0"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2000" i="1" dirty="0" err="1">
                <a:latin typeface="+mn-lt"/>
                <a:ea typeface="ＭＳ Ｐゴシック" charset="-128"/>
                <a:cs typeface="+mn-cs"/>
              </a:rPr>
              <a:t>Immunol</a:t>
            </a:r>
            <a:r>
              <a:rPr lang="en-US" sz="2000" i="1" dirty="0">
                <a:latin typeface="+mn-lt"/>
                <a:ea typeface="ＭＳ Ｐゴシック" charset="-128"/>
                <a:cs typeface="+mn-cs"/>
              </a:rPr>
              <a:t> 2005;115:S483-523</a:t>
            </a: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50825" y="2603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bg-BG" sz="3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Диагноза в Спешното отделение </a:t>
            </a:r>
          </a:p>
        </p:txBody>
      </p:sp>
      <p:sp>
        <p:nvSpPr>
          <p:cNvPr id="57348" name="Rectangle 3"/>
          <p:cNvSpPr txBox="1">
            <a:spLocks noChangeArrowheads="1"/>
          </p:cNvSpPr>
          <p:nvPr/>
        </p:nvSpPr>
        <p:spPr bwMode="auto">
          <a:xfrm>
            <a:off x="457200" y="1628800"/>
            <a:ext cx="8362950" cy="36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819150" indent="-2794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88" indent="-357188" algn="just">
              <a:lnSpc>
                <a:spcPct val="140000"/>
              </a:lnSpc>
              <a:buFontTx/>
              <a:buChar char="•"/>
            </a:pPr>
            <a:r>
              <a:rPr lang="bg-BG" altLang="bg-BG" dirty="0">
                <a:sym typeface="Symbol" pitchFamily="18" charset="2"/>
              </a:rPr>
              <a:t>Анамнестични данни за определяне на специфичния алерген.</a:t>
            </a:r>
          </a:p>
          <a:p>
            <a:pPr marL="357188" indent="-357188">
              <a:lnSpc>
                <a:spcPct val="140000"/>
              </a:lnSpc>
              <a:buFontTx/>
              <a:buChar char="•"/>
            </a:pPr>
            <a:r>
              <a:rPr lang="bg-BG" altLang="bg-BG" dirty="0">
                <a:sym typeface="Symbol" pitchFamily="18" charset="2"/>
              </a:rPr>
              <a:t>Серумна Триптаза:</a:t>
            </a:r>
          </a:p>
          <a:p>
            <a:pPr marL="714375" lvl="1" indent="-357188" algn="just">
              <a:lnSpc>
                <a:spcPct val="140000"/>
              </a:lnSpc>
              <a:buFontTx/>
              <a:buChar char="-"/>
            </a:pPr>
            <a:r>
              <a:rPr lang="bg-BG" altLang="bg-BG" dirty="0"/>
              <a:t>Специфична за дегранулация на мастоцитите, като потвърждава анафилактичната реакция.</a:t>
            </a:r>
          </a:p>
          <a:p>
            <a:pPr marL="714375" lvl="1" indent="-357188">
              <a:lnSpc>
                <a:spcPct val="140000"/>
              </a:lnSpc>
              <a:buFontTx/>
              <a:buChar char="-"/>
            </a:pPr>
            <a:r>
              <a:rPr lang="bg-BG" altLang="bg-BG" dirty="0"/>
              <a:t>Задържа високи нива до 6 </a:t>
            </a:r>
            <a:r>
              <a:rPr lang="en-US" altLang="bg-BG" dirty="0"/>
              <a:t>h</a:t>
            </a:r>
            <a:r>
              <a:rPr lang="bg-BG" altLang="bg-BG" dirty="0"/>
              <a:t>.</a:t>
            </a:r>
            <a:r>
              <a:rPr lang="en-US" altLang="bg-BG" dirty="0"/>
              <a:t>*</a:t>
            </a:r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7A769B8-1356-45A0-AF95-940DEAFBA197}" type="slidenum">
              <a:rPr lang="bg-BG" sz="1400">
                <a:cs typeface="+mn-cs"/>
              </a:rPr>
              <a:pPr algn="r">
                <a:defRPr/>
              </a:pPr>
              <a:t>56</a:t>
            </a:fld>
            <a:endParaRPr lang="bg-BG" sz="1400"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3546178-A7F7-4445-887A-C3916065C58B}" type="slidenum">
              <a:rPr lang="bg-BG" sz="1400">
                <a:cs typeface="+mn-cs"/>
              </a:rPr>
              <a:pPr algn="r">
                <a:defRPr/>
              </a:pPr>
              <a:t>57</a:t>
            </a:fld>
            <a:endParaRPr lang="bg-BG" sz="1400">
              <a:cs typeface="+mn-cs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Лабораторен скрининг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00808"/>
            <a:ext cx="7992244" cy="4395192"/>
          </a:xfrm>
        </p:spPr>
        <p:txBody>
          <a:bodyPr/>
          <a:lstStyle/>
          <a:p>
            <a:pPr marL="0" indent="360363" eaLnBrk="1" hangingPunct="1"/>
            <a:r>
              <a:rPr lang="bg-BG" altLang="bg-BG" dirty="0"/>
              <a:t>Начален – до 30-</a:t>
            </a:r>
            <a:r>
              <a:rPr lang="en-US" altLang="bg-BG" dirty="0"/>
              <a:t>6</a:t>
            </a:r>
            <a:r>
              <a:rPr lang="bg-BG" altLang="bg-BG" dirty="0"/>
              <a:t>0 </a:t>
            </a:r>
            <a:r>
              <a:rPr lang="en-US" altLang="bg-BG" dirty="0"/>
              <a:t>min</a:t>
            </a:r>
            <a:r>
              <a:rPr lang="bg-BG" altLang="bg-BG" dirty="0"/>
              <a:t> след инцидента:</a:t>
            </a:r>
          </a:p>
          <a:p>
            <a:pPr marL="714375" lvl="1" indent="-357188" algn="just" eaLnBrk="1" hangingPunct="1">
              <a:buFontTx/>
              <a:buNone/>
            </a:pPr>
            <a:r>
              <a:rPr lang="en-US" altLang="bg-BG" dirty="0"/>
              <a:t>- </a:t>
            </a:r>
            <a:r>
              <a:rPr lang="bg-BG" altLang="bg-BG" dirty="0"/>
              <a:t>Серумна триптаза – над 25 </a:t>
            </a:r>
            <a:r>
              <a:rPr lang="en-US" altLang="bg-BG" dirty="0"/>
              <a:t>mcg/l </a:t>
            </a:r>
            <a:r>
              <a:rPr lang="bg-BG" altLang="bg-BG" dirty="0"/>
              <a:t>един час след агресията.</a:t>
            </a:r>
          </a:p>
          <a:p>
            <a:pPr marL="714375" lvl="1" indent="-357188" algn="just" eaLnBrk="1" hangingPunct="1">
              <a:buFontTx/>
              <a:buNone/>
            </a:pPr>
            <a:r>
              <a:rPr lang="en-US" altLang="bg-BG" dirty="0"/>
              <a:t>- </a:t>
            </a:r>
            <a:r>
              <a:rPr lang="bg-BG" altLang="bg-BG" dirty="0"/>
              <a:t>Серумен хистамин – над 9 </a:t>
            </a:r>
            <a:r>
              <a:rPr lang="en-US" altLang="bg-BG" dirty="0" err="1"/>
              <a:t>nmol</a:t>
            </a:r>
            <a:r>
              <a:rPr lang="en-US" altLang="bg-BG" dirty="0"/>
              <a:t>/l </a:t>
            </a:r>
            <a:r>
              <a:rPr lang="bg-BG" altLang="bg-BG" dirty="0"/>
              <a:t>в часа на агресията потвърждават анафилактичния шок.</a:t>
            </a:r>
          </a:p>
          <a:p>
            <a:pPr marL="714375" lvl="1" indent="-357188" algn="just" eaLnBrk="1" hangingPunct="1">
              <a:buFontTx/>
              <a:buNone/>
            </a:pPr>
            <a:r>
              <a:rPr lang="en-US" altLang="bg-BG" dirty="0"/>
              <a:t>- </a:t>
            </a:r>
            <a:r>
              <a:rPr lang="bg-BG" altLang="bg-BG" dirty="0"/>
              <a:t>Специфични </a:t>
            </a:r>
            <a:r>
              <a:rPr lang="en-US" altLang="bg-BG" dirty="0" err="1"/>
              <a:t>Ig</a:t>
            </a:r>
            <a:r>
              <a:rPr lang="bg-BG" altLang="bg-BG" dirty="0"/>
              <a:t> </a:t>
            </a:r>
            <a:r>
              <a:rPr lang="en-US" altLang="bg-BG" dirty="0"/>
              <a:t>E – </a:t>
            </a:r>
            <a:r>
              <a:rPr lang="bg-BG" altLang="bg-BG" dirty="0"/>
              <a:t>определят причинителя (кураремиметици, латекс, </a:t>
            </a:r>
            <a:r>
              <a:rPr lang="en-US" altLang="bg-BG" dirty="0"/>
              <a:t>Thiopental)</a:t>
            </a:r>
            <a:r>
              <a:rPr lang="bg-BG" altLang="bg-BG" dirty="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306513" y="2274888"/>
            <a:ext cx="533400" cy="2895600"/>
          </a:xfrm>
          <a:prstGeom prst="rect">
            <a:avLst/>
          </a:prstGeom>
          <a:solidFill>
            <a:srgbClr val="808080">
              <a:alpha val="49019"/>
            </a:srgbClr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 eaLnBrk="0" hangingPunct="0"/>
            <a:endParaRPr lang="it-IT" altLang="bg-BG">
              <a:solidFill>
                <a:srgbClr val="B2B2B2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9395" name="Line 4"/>
          <p:cNvSpPr>
            <a:spLocks noChangeShapeType="1"/>
          </p:cNvSpPr>
          <p:nvPr/>
        </p:nvSpPr>
        <p:spPr bwMode="auto">
          <a:xfrm>
            <a:off x="1306513" y="1741488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1306513" y="5170488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397" name="Line 6"/>
          <p:cNvSpPr>
            <a:spLocks noChangeShapeType="1"/>
          </p:cNvSpPr>
          <p:nvPr/>
        </p:nvSpPr>
        <p:spPr bwMode="auto">
          <a:xfrm>
            <a:off x="18399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23733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>
            <a:off x="29067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>
            <a:off x="34401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1" name="Line 10"/>
          <p:cNvSpPr>
            <a:spLocks noChangeShapeType="1"/>
          </p:cNvSpPr>
          <p:nvPr/>
        </p:nvSpPr>
        <p:spPr bwMode="auto">
          <a:xfrm>
            <a:off x="39735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>
            <a:off x="55737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3" name="Line 12"/>
          <p:cNvSpPr>
            <a:spLocks noChangeShapeType="1"/>
          </p:cNvSpPr>
          <p:nvPr/>
        </p:nvSpPr>
        <p:spPr bwMode="auto">
          <a:xfrm>
            <a:off x="50403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4" name="Line 13"/>
          <p:cNvSpPr>
            <a:spLocks noChangeShapeType="1"/>
          </p:cNvSpPr>
          <p:nvPr/>
        </p:nvSpPr>
        <p:spPr bwMode="auto">
          <a:xfrm>
            <a:off x="45069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5" name="Line 14"/>
          <p:cNvSpPr>
            <a:spLocks noChangeShapeType="1"/>
          </p:cNvSpPr>
          <p:nvPr/>
        </p:nvSpPr>
        <p:spPr bwMode="auto">
          <a:xfrm>
            <a:off x="72501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>
            <a:off x="66405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7" name="Line 16"/>
          <p:cNvSpPr>
            <a:spLocks noChangeShapeType="1"/>
          </p:cNvSpPr>
          <p:nvPr/>
        </p:nvSpPr>
        <p:spPr bwMode="auto">
          <a:xfrm>
            <a:off x="61071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8" name="Rectangle 17"/>
          <p:cNvSpPr>
            <a:spLocks noChangeArrowheads="1"/>
          </p:cNvSpPr>
          <p:nvPr/>
        </p:nvSpPr>
        <p:spPr bwMode="auto">
          <a:xfrm>
            <a:off x="2373313" y="2274888"/>
            <a:ext cx="533400" cy="2895600"/>
          </a:xfrm>
          <a:prstGeom prst="rect">
            <a:avLst/>
          </a:prstGeom>
          <a:solidFill>
            <a:srgbClr val="80808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0" hangingPunct="0"/>
            <a:endParaRPr lang="it-IT" altLang="bg-BG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9409" name="Freeform 18"/>
          <p:cNvSpPr>
            <a:spLocks/>
          </p:cNvSpPr>
          <p:nvPr/>
        </p:nvSpPr>
        <p:spPr bwMode="auto">
          <a:xfrm>
            <a:off x="1306513" y="2325688"/>
            <a:ext cx="6019800" cy="2844800"/>
          </a:xfrm>
          <a:custGeom>
            <a:avLst/>
            <a:gdLst>
              <a:gd name="T0" fmla="*/ 0 w 3792"/>
              <a:gd name="T1" fmla="*/ 2147483647 h 1792"/>
              <a:gd name="T2" fmla="*/ 2147483647 w 3792"/>
              <a:gd name="T3" fmla="*/ 2147483647 h 1792"/>
              <a:gd name="T4" fmla="*/ 2147483647 w 3792"/>
              <a:gd name="T5" fmla="*/ 2147483647 h 1792"/>
              <a:gd name="T6" fmla="*/ 2147483647 w 3792"/>
              <a:gd name="T7" fmla="*/ 2147483647 h 1792"/>
              <a:gd name="T8" fmla="*/ 2147483647 w 3792"/>
              <a:gd name="T9" fmla="*/ 2147483647 h 1792"/>
              <a:gd name="T10" fmla="*/ 2147483647 w 3792"/>
              <a:gd name="T11" fmla="*/ 2147483647 h 17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92"/>
              <a:gd name="T19" fmla="*/ 0 h 1792"/>
              <a:gd name="T20" fmla="*/ 3792 w 3792"/>
              <a:gd name="T21" fmla="*/ 1792 h 17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92" h="1792">
                <a:moveTo>
                  <a:pt x="0" y="1792"/>
                </a:moveTo>
                <a:cubicBezTo>
                  <a:pt x="40" y="1372"/>
                  <a:pt x="80" y="952"/>
                  <a:pt x="144" y="688"/>
                </a:cubicBezTo>
                <a:cubicBezTo>
                  <a:pt x="208" y="424"/>
                  <a:pt x="288" y="320"/>
                  <a:pt x="384" y="208"/>
                </a:cubicBezTo>
                <a:cubicBezTo>
                  <a:pt x="480" y="96"/>
                  <a:pt x="528" y="0"/>
                  <a:pt x="720" y="16"/>
                </a:cubicBezTo>
                <a:cubicBezTo>
                  <a:pt x="912" y="32"/>
                  <a:pt x="1024" y="32"/>
                  <a:pt x="1536" y="304"/>
                </a:cubicBezTo>
                <a:cubicBezTo>
                  <a:pt x="2048" y="576"/>
                  <a:pt x="3416" y="1424"/>
                  <a:pt x="3792" y="1648"/>
                </a:cubicBezTo>
              </a:path>
            </a:pathLst>
          </a:custGeom>
          <a:noFill/>
          <a:ln w="38100">
            <a:solidFill>
              <a:srgbClr val="99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10" name="Freeform 19"/>
          <p:cNvSpPr>
            <a:spLocks/>
          </p:cNvSpPr>
          <p:nvPr/>
        </p:nvSpPr>
        <p:spPr bwMode="auto">
          <a:xfrm>
            <a:off x="1306513" y="2122488"/>
            <a:ext cx="990600" cy="3048000"/>
          </a:xfrm>
          <a:custGeom>
            <a:avLst/>
            <a:gdLst>
              <a:gd name="T0" fmla="*/ 0 w 624"/>
              <a:gd name="T1" fmla="*/ 2147483647 h 1920"/>
              <a:gd name="T2" fmla="*/ 2147483647 w 624"/>
              <a:gd name="T3" fmla="*/ 2147483647 h 1920"/>
              <a:gd name="T4" fmla="*/ 2147483647 w 624"/>
              <a:gd name="T5" fmla="*/ 2147483647 h 1920"/>
              <a:gd name="T6" fmla="*/ 2147483647 w 624"/>
              <a:gd name="T7" fmla="*/ 2147483647 h 1920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1920"/>
              <a:gd name="T14" fmla="*/ 624 w 624"/>
              <a:gd name="T15" fmla="*/ 1920 h 1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1920">
                <a:moveTo>
                  <a:pt x="0" y="1920"/>
                </a:moveTo>
                <a:cubicBezTo>
                  <a:pt x="32" y="1316"/>
                  <a:pt x="64" y="712"/>
                  <a:pt x="96" y="432"/>
                </a:cubicBezTo>
                <a:cubicBezTo>
                  <a:pt x="128" y="152"/>
                  <a:pt x="104" y="0"/>
                  <a:pt x="192" y="240"/>
                </a:cubicBezTo>
                <a:cubicBezTo>
                  <a:pt x="280" y="480"/>
                  <a:pt x="552" y="1600"/>
                  <a:pt x="624" y="1872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11" name="Freeform 20"/>
          <p:cNvSpPr>
            <a:spLocks/>
          </p:cNvSpPr>
          <p:nvPr/>
        </p:nvSpPr>
        <p:spPr bwMode="auto">
          <a:xfrm>
            <a:off x="1306513" y="4256088"/>
            <a:ext cx="6019800" cy="914400"/>
          </a:xfrm>
          <a:custGeom>
            <a:avLst/>
            <a:gdLst>
              <a:gd name="T0" fmla="*/ 0 w 3792"/>
              <a:gd name="T1" fmla="*/ 2147483647 h 576"/>
              <a:gd name="T2" fmla="*/ 2147483647 w 3792"/>
              <a:gd name="T3" fmla="*/ 2147483647 h 576"/>
              <a:gd name="T4" fmla="*/ 2147483647 w 3792"/>
              <a:gd name="T5" fmla="*/ 2147483647 h 576"/>
              <a:gd name="T6" fmla="*/ 2147483647 w 3792"/>
              <a:gd name="T7" fmla="*/ 2147483647 h 576"/>
              <a:gd name="T8" fmla="*/ 2147483647 w 3792"/>
              <a:gd name="T9" fmla="*/ 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2"/>
              <a:gd name="T16" fmla="*/ 0 h 576"/>
              <a:gd name="T17" fmla="*/ 3792 w 3792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2" h="576">
                <a:moveTo>
                  <a:pt x="0" y="576"/>
                </a:moveTo>
                <a:cubicBezTo>
                  <a:pt x="396" y="532"/>
                  <a:pt x="792" y="488"/>
                  <a:pt x="1008" y="432"/>
                </a:cubicBezTo>
                <a:cubicBezTo>
                  <a:pt x="1224" y="376"/>
                  <a:pt x="1168" y="304"/>
                  <a:pt x="1296" y="240"/>
                </a:cubicBezTo>
                <a:cubicBezTo>
                  <a:pt x="1424" y="176"/>
                  <a:pt x="1360" y="88"/>
                  <a:pt x="1776" y="48"/>
                </a:cubicBezTo>
                <a:cubicBezTo>
                  <a:pt x="2192" y="8"/>
                  <a:pt x="2992" y="4"/>
                  <a:pt x="379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12" name="Line 21"/>
          <p:cNvSpPr>
            <a:spLocks noChangeShapeType="1"/>
          </p:cNvSpPr>
          <p:nvPr/>
        </p:nvSpPr>
        <p:spPr bwMode="auto">
          <a:xfrm>
            <a:off x="1306513" y="5170488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13" name="Text Box 22"/>
          <p:cNvSpPr txBox="1">
            <a:spLocks noChangeArrowheads="1"/>
          </p:cNvSpPr>
          <p:nvPr/>
        </p:nvSpPr>
        <p:spPr bwMode="auto">
          <a:xfrm>
            <a:off x="1230313" y="5334000"/>
            <a:ext cx="6237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bg-BG" sz="1400" b="1">
                <a:latin typeface="Century Gothic" pitchFamily="34" charset="0"/>
                <a:ea typeface="ＭＳ Ｐゴシック" charset="-128"/>
              </a:rPr>
              <a:t>0      30       60      90       120     150     180     210    240     270     300      330</a:t>
            </a:r>
          </a:p>
        </p:txBody>
      </p:sp>
      <p:sp>
        <p:nvSpPr>
          <p:cNvPr id="59414" name="Rectangle 23"/>
          <p:cNvSpPr>
            <a:spLocks noChangeArrowheads="1"/>
          </p:cNvSpPr>
          <p:nvPr/>
        </p:nvSpPr>
        <p:spPr bwMode="auto">
          <a:xfrm>
            <a:off x="4724400" y="19050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/>
            <a:endParaRPr lang="it-IT" altLang="bg-BG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9415" name="Rectangle 24"/>
          <p:cNvSpPr>
            <a:spLocks noChangeArrowheads="1"/>
          </p:cNvSpPr>
          <p:nvPr/>
        </p:nvSpPr>
        <p:spPr bwMode="auto">
          <a:xfrm>
            <a:off x="4724400" y="2286000"/>
            <a:ext cx="2286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/>
            <a:endParaRPr lang="it-IT" altLang="bg-BG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9416" name="Rectangle 25"/>
          <p:cNvSpPr>
            <a:spLocks noChangeArrowheads="1"/>
          </p:cNvSpPr>
          <p:nvPr/>
        </p:nvSpPr>
        <p:spPr bwMode="auto">
          <a:xfrm>
            <a:off x="4724400" y="269557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 eaLnBrk="0" hangingPunct="0"/>
            <a:endParaRPr lang="it-IT" altLang="bg-BG">
              <a:solidFill>
                <a:srgbClr val="990000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9417" name="Text Box 26"/>
          <p:cNvSpPr txBox="1">
            <a:spLocks noChangeArrowheads="1"/>
          </p:cNvSpPr>
          <p:nvPr/>
        </p:nvSpPr>
        <p:spPr bwMode="auto">
          <a:xfrm>
            <a:off x="4932363" y="1817688"/>
            <a:ext cx="3781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bg-BG" altLang="bg-BG" sz="1800"/>
              <a:t>Серумен Хистамин</a:t>
            </a:r>
            <a:endParaRPr lang="en-US" altLang="bg-BG" sz="1800"/>
          </a:p>
          <a:p>
            <a:pPr>
              <a:spcBef>
                <a:spcPct val="50000"/>
              </a:spcBef>
            </a:pPr>
            <a:r>
              <a:rPr lang="bg-BG" altLang="bg-BG" sz="1800"/>
              <a:t>Серумна Триптаза</a:t>
            </a:r>
            <a:endParaRPr lang="en-US" altLang="bg-BG" sz="1800"/>
          </a:p>
          <a:p>
            <a:pPr>
              <a:spcBef>
                <a:spcPct val="50000"/>
              </a:spcBef>
            </a:pPr>
            <a:r>
              <a:rPr lang="en-US" altLang="bg-BG" sz="1800">
                <a:ea typeface="ＭＳ Ｐゴシック" charset="-128"/>
              </a:rPr>
              <a:t>24</a:t>
            </a:r>
            <a:r>
              <a:rPr lang="bg-BG" altLang="bg-BG" sz="1800"/>
              <a:t> </a:t>
            </a:r>
            <a:r>
              <a:rPr lang="en-US" altLang="bg-BG" sz="1800">
                <a:ea typeface="ＭＳ Ｐゴシック" charset="-128"/>
              </a:rPr>
              <a:t>h </a:t>
            </a:r>
            <a:r>
              <a:rPr lang="bg-BG" altLang="bg-BG" sz="1800"/>
              <a:t>Метаболизъм на Хистамина в урината</a:t>
            </a:r>
            <a:endParaRPr lang="en-US" altLang="bg-BG" sz="1800">
              <a:ea typeface="ＭＳ Ｐゴシック" charset="-128"/>
            </a:endParaRPr>
          </a:p>
        </p:txBody>
      </p:sp>
      <p:sp>
        <p:nvSpPr>
          <p:cNvPr id="59418" name="ZoneTexte 27"/>
          <p:cNvSpPr txBox="1">
            <a:spLocks noChangeArrowheads="1"/>
          </p:cNvSpPr>
          <p:nvPr/>
        </p:nvSpPr>
        <p:spPr bwMode="auto">
          <a:xfrm>
            <a:off x="304800" y="6019800"/>
            <a:ext cx="847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457200"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bg-BG" sz="1800" dirty="0">
                <a:ea typeface="ＭＳ Ｐゴシック" charset="-128"/>
              </a:rPr>
              <a:t>T1 = </a:t>
            </a:r>
            <a:r>
              <a:rPr lang="bg-BG" altLang="bg-BG" sz="1800" dirty="0">
                <a:ea typeface="ＭＳ Ｐゴシック" charset="-128"/>
              </a:rPr>
              <a:t>След започване на спешното лечение</a:t>
            </a:r>
            <a:r>
              <a:rPr lang="fr-FR" altLang="bg-BG" sz="1800" dirty="0">
                <a:ea typeface="ＭＳ Ｐゴシック" charset="-128"/>
              </a:rPr>
              <a:t>, T2 = </a:t>
            </a:r>
            <a:r>
              <a:rPr lang="bg-BG" altLang="bg-BG" sz="1800" dirty="0"/>
              <a:t>1-</a:t>
            </a:r>
            <a:r>
              <a:rPr lang="en-US" altLang="bg-BG" sz="1800" dirty="0"/>
              <a:t>2 h</a:t>
            </a:r>
            <a:r>
              <a:rPr lang="bg-BG" altLang="bg-BG" sz="1800" dirty="0"/>
              <a:t> след Т1.</a:t>
            </a:r>
          </a:p>
          <a:p>
            <a:r>
              <a:rPr lang="fr-FR" altLang="bg-BG" sz="1800" dirty="0">
                <a:ea typeface="ＭＳ Ｐゴシック" charset="-128"/>
              </a:rPr>
              <a:t>T3 </a:t>
            </a:r>
            <a:r>
              <a:rPr lang="bg-BG" altLang="bg-BG" sz="1800" dirty="0"/>
              <a:t>на 24 </a:t>
            </a:r>
            <a:r>
              <a:rPr lang="en-US" altLang="bg-BG" sz="1800" dirty="0"/>
              <a:t>h</a:t>
            </a:r>
            <a:r>
              <a:rPr lang="bg-BG" altLang="bg-BG" sz="1800" dirty="0"/>
              <a:t> в отделението. Серума се съхранява при </a:t>
            </a:r>
            <a:r>
              <a:rPr lang="en-US" altLang="bg-BG" sz="1800" dirty="0"/>
              <a:t>t</a:t>
            </a:r>
            <a:r>
              <a:rPr lang="bg-BG" altLang="bg-BG" sz="1800" dirty="0"/>
              <a:t> </a:t>
            </a:r>
            <a:r>
              <a:rPr lang="en-US" altLang="bg-BG" sz="1800" dirty="0"/>
              <a:t>-20</a:t>
            </a:r>
            <a:r>
              <a:rPr lang="en-US" altLang="bg-BG" sz="1800" baseline="30000" dirty="0"/>
              <a:t>0</a:t>
            </a:r>
            <a:r>
              <a:rPr lang="bg-BG" altLang="bg-BG" sz="1800" dirty="0"/>
              <a:t>С</a:t>
            </a:r>
            <a:r>
              <a:rPr lang="fr-FR" altLang="bg-BG" sz="1800" dirty="0">
                <a:ea typeface="ＭＳ Ｐゴシック" charset="-128"/>
              </a:rPr>
              <a:t>.</a:t>
            </a: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bg-BG" sz="3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Лабораторен скрининг</a:t>
            </a:r>
          </a:p>
        </p:txBody>
      </p:sp>
      <p:sp>
        <p:nvSpPr>
          <p:cNvPr id="59420" name="Text Box 29"/>
          <p:cNvSpPr txBox="1">
            <a:spLocks noChangeArrowheads="1"/>
          </p:cNvSpPr>
          <p:nvPr/>
        </p:nvSpPr>
        <p:spPr bwMode="auto">
          <a:xfrm>
            <a:off x="1331913" y="1844675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800"/>
              <a:t>Т1</a:t>
            </a:r>
          </a:p>
        </p:txBody>
      </p:sp>
      <p:sp>
        <p:nvSpPr>
          <p:cNvPr id="59421" name="Text Box 30"/>
          <p:cNvSpPr txBox="1">
            <a:spLocks noChangeArrowheads="1"/>
          </p:cNvSpPr>
          <p:nvPr/>
        </p:nvSpPr>
        <p:spPr bwMode="auto">
          <a:xfrm>
            <a:off x="2392363" y="1838325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800"/>
              <a:t>Т2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90292C9-BB5E-4069-BEBC-B0F747E2FB80}" type="slidenum">
              <a:rPr lang="bg-BG" sz="1400">
                <a:cs typeface="+mn-cs"/>
              </a:rPr>
              <a:pPr algn="r">
                <a:defRPr/>
              </a:pPr>
              <a:t>59</a:t>
            </a:fld>
            <a:endParaRPr lang="bg-BG" sz="1400">
              <a:cs typeface="+mn-cs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Лабораторен скрининг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281169" cy="4467200"/>
          </a:xfrm>
        </p:spPr>
        <p:txBody>
          <a:bodyPr/>
          <a:lstStyle/>
          <a:p>
            <a:pPr marL="0" indent="357188" eaLnBrk="1" hangingPunct="1"/>
            <a:r>
              <a:rPr lang="bg-BG" altLang="bg-BG" dirty="0"/>
              <a:t>Как да се вземат изследванията: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1 сух контейнер (7</a:t>
            </a:r>
            <a:r>
              <a:rPr lang="en-US" altLang="bg-BG" dirty="0"/>
              <a:t>ml)</a:t>
            </a:r>
            <a:endParaRPr lang="bg-BG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en-US" altLang="bg-BG" dirty="0"/>
              <a:t>1 </a:t>
            </a:r>
            <a:r>
              <a:rPr lang="bg-BG" altLang="bg-BG" dirty="0"/>
              <a:t>контейнер с </a:t>
            </a:r>
            <a:r>
              <a:rPr lang="en-US" altLang="bg-BG" dirty="0"/>
              <a:t>EDTA (</a:t>
            </a:r>
            <a:r>
              <a:rPr lang="bg-BG" altLang="bg-BG" dirty="0"/>
              <a:t>7 </a:t>
            </a:r>
            <a:r>
              <a:rPr lang="en-US" altLang="bg-BG" dirty="0"/>
              <a:t>ml) </a:t>
            </a:r>
            <a:endParaRPr lang="bg-BG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Изпращат се незабавно (не по-късно от 2 </a:t>
            </a:r>
            <a:r>
              <a:rPr lang="en-US" altLang="bg-BG" dirty="0"/>
              <a:t>h) </a:t>
            </a:r>
            <a:r>
              <a:rPr lang="bg-BG" altLang="bg-BG" dirty="0"/>
              <a:t>в лабораторията.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При невъзможност да се съхраняват в хладилник на 4</a:t>
            </a:r>
            <a:r>
              <a:rPr lang="bg-BG" altLang="bg-BG" baseline="30000" dirty="0"/>
              <a:t>0 </a:t>
            </a:r>
            <a:r>
              <a:rPr lang="bg-BG" altLang="bg-BG" dirty="0"/>
              <a:t>С до 12 </a:t>
            </a:r>
            <a:r>
              <a:rPr lang="en-US" altLang="bg-BG" dirty="0"/>
              <a:t>h</a:t>
            </a:r>
            <a:r>
              <a:rPr lang="bg-BG" altLang="bg-BG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CCD6302-8964-44E0-A6EF-4DE4E3171DC7}" type="slidenum">
              <a:rPr lang="bg-BG" sz="1400">
                <a:cs typeface="+mn-cs"/>
              </a:rPr>
              <a:pPr algn="r">
                <a:defRPr/>
              </a:pPr>
              <a:t>6</a:t>
            </a:fld>
            <a:endParaRPr lang="bg-BG" sz="1400">
              <a:cs typeface="+mn-cs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Етиология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360363" algn="just" eaLnBrk="1" hangingPunct="1"/>
            <a:r>
              <a:rPr lang="bg-BG" altLang="bg-BG" dirty="0"/>
              <a:t>Най-чести причини: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Храни</a:t>
            </a:r>
            <a:endParaRPr lang="en-US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Ухапване от пчели и оси</a:t>
            </a:r>
            <a:endParaRPr lang="en-US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Латекс</a:t>
            </a:r>
            <a:endParaRPr lang="en-US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Медикаменти:</a:t>
            </a:r>
          </a:p>
          <a:p>
            <a:pPr marL="1071563" lvl="2" indent="-357188" algn="just" eaLnBrk="1" hangingPunct="1">
              <a:buFont typeface="Wingdings" pitchFamily="2" charset="2"/>
              <a:buChar char="ü"/>
            </a:pPr>
            <a:r>
              <a:rPr lang="bg-BG" altLang="bg-BG" sz="2000" dirty="0"/>
              <a:t>Антибиотици, анестетици, опиоди, мускулни релаксанти, НСПВС, Аспирин, контрастни вещества.</a:t>
            </a:r>
          </a:p>
          <a:p>
            <a:pPr marL="0" indent="360363" algn="just" eaLnBrk="1" hangingPunct="1"/>
            <a:r>
              <a:rPr lang="bg-BG" altLang="bg-BG" dirty="0"/>
              <a:t>Редки причини:</a:t>
            </a:r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Ваксини</a:t>
            </a:r>
            <a:endParaRPr lang="en-US" altLang="bg-BG" dirty="0"/>
          </a:p>
          <a:p>
            <a:pPr marL="714375" lvl="1" indent="-357188" algn="just" eaLnBrk="1" hangingPunct="1">
              <a:buFontTx/>
              <a:buChar char="-"/>
            </a:pPr>
            <a:r>
              <a:rPr lang="bg-BG" altLang="bg-BG" dirty="0"/>
              <a:t>Прах от различен произход, полени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20F94F3-9A9C-4C10-87F4-1DBA2D2EA145}" type="slidenum">
              <a:rPr lang="bg-BG" sz="1400">
                <a:cs typeface="+mn-cs"/>
              </a:rPr>
              <a:pPr algn="r">
                <a:defRPr/>
              </a:pPr>
              <a:t>60</a:t>
            </a:fld>
            <a:endParaRPr lang="bg-BG" sz="1400">
              <a:cs typeface="+mn-cs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Лабораторен скрининг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497069" cy="4467200"/>
          </a:xfrm>
        </p:spPr>
        <p:txBody>
          <a:bodyPr/>
          <a:lstStyle/>
          <a:p>
            <a:pPr marL="0" indent="357188" eaLnBrk="1" hangingPunct="1">
              <a:lnSpc>
                <a:spcPct val="90000"/>
              </a:lnSpc>
            </a:pPr>
            <a:r>
              <a:rPr lang="bg-BG" altLang="bg-BG" dirty="0"/>
              <a:t>Кожни тестове:</a:t>
            </a:r>
          </a:p>
          <a:p>
            <a:pPr marL="714375" lvl="1" indent="-357188" algn="just" eaLnBrk="1" hangingPunct="1">
              <a:lnSpc>
                <a:spcPct val="90000"/>
              </a:lnSpc>
              <a:buFontTx/>
              <a:buChar char="-"/>
            </a:pPr>
            <a:r>
              <a:rPr lang="bg-BG" altLang="bg-BG" dirty="0"/>
              <a:t>Правят се след 4-6 седмици след инцидента.</a:t>
            </a:r>
            <a:endParaRPr lang="en-US" altLang="bg-BG" dirty="0"/>
          </a:p>
          <a:p>
            <a:pPr marL="714375" lvl="1" indent="-357188" algn="just" eaLnBrk="1" hangingPunct="1">
              <a:lnSpc>
                <a:spcPct val="90000"/>
              </a:lnSpc>
              <a:buFontTx/>
              <a:buChar char="-"/>
            </a:pPr>
            <a:r>
              <a:rPr lang="bg-BG" altLang="bg-BG" dirty="0"/>
              <a:t>Уместно е това да стане в специализиран алерго-анестезиологичен диагностичен център</a:t>
            </a:r>
            <a:r>
              <a:rPr lang="en-US" altLang="bg-BG" dirty="0"/>
              <a:t>.</a:t>
            </a:r>
          </a:p>
          <a:p>
            <a:pPr marL="714375" lvl="1" indent="-357188" algn="just" eaLnBrk="1" hangingPunct="1">
              <a:lnSpc>
                <a:spcPct val="90000"/>
              </a:lnSpc>
              <a:buFontTx/>
              <a:buChar char="-"/>
            </a:pPr>
            <a:r>
              <a:rPr lang="bg-BG" altLang="bg-BG" dirty="0"/>
              <a:t>Задължително се проверяват резултатите от проведените изследвания и анестезиологичния протокол</a:t>
            </a:r>
            <a:r>
              <a:rPr lang="en-US" altLang="bg-BG" dirty="0"/>
              <a:t>.</a:t>
            </a:r>
          </a:p>
          <a:p>
            <a:pPr marL="714375" lvl="1" indent="-357188" algn="just" eaLnBrk="1" hangingPunct="1">
              <a:lnSpc>
                <a:spcPct val="90000"/>
              </a:lnSpc>
              <a:buFontTx/>
              <a:buChar char="-"/>
            </a:pPr>
            <a:r>
              <a:rPr lang="bg-BG" altLang="bg-BG" dirty="0"/>
              <a:t>Издава се специален документ на пациента</a:t>
            </a:r>
            <a:r>
              <a:rPr lang="en-US" altLang="bg-BG" dirty="0"/>
              <a:t>.</a:t>
            </a:r>
          </a:p>
          <a:p>
            <a:pPr marL="714375" lvl="1" indent="-357188" algn="just" eaLnBrk="1" hangingPunct="1">
              <a:lnSpc>
                <a:spcPct val="90000"/>
              </a:lnSpc>
              <a:buFontTx/>
              <a:buChar char="-"/>
            </a:pPr>
            <a:r>
              <a:rPr lang="bg-BG" altLang="bg-BG" dirty="0"/>
              <a:t>Уведомява се НИЛС.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7F38309-8653-4D87-9495-514D5ED53F0B}" type="slidenum">
              <a:rPr lang="bg-BG" sz="1400">
                <a:cs typeface="+mn-cs"/>
              </a:rPr>
              <a:pPr algn="r">
                <a:defRPr/>
              </a:pPr>
              <a:t>61</a:t>
            </a:fld>
            <a:endParaRPr lang="bg-BG" sz="1400" dirty="0">
              <a:cs typeface="+mn-cs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Лабораторен скрининг</a:t>
            </a:r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4248150" cy="2536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41663"/>
            <a:ext cx="2828925" cy="27813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2EAC0B1-DB65-49E2-A688-FE473BF321C3}" type="slidenum">
              <a:rPr lang="bg-BG" sz="1400">
                <a:cs typeface="+mn-cs"/>
              </a:rPr>
              <a:pPr algn="r">
                <a:defRPr/>
              </a:pPr>
              <a:t>62</a:t>
            </a:fld>
            <a:endParaRPr lang="bg-BG" sz="1400" dirty="0">
              <a:cs typeface="+mn-cs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Профилактика</a:t>
            </a:r>
          </a:p>
        </p:txBody>
      </p:sp>
      <p:pic>
        <p:nvPicPr>
          <p:cNvPr id="63492" name="Picture 6" descr="DSC_9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4494213" cy="30956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2089"/>
          <a:stretch/>
        </p:blipFill>
        <p:spPr bwMode="auto">
          <a:xfrm>
            <a:off x="1187355" y="28894"/>
            <a:ext cx="685117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8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7"/>
            <a:ext cx="885666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716463" y="6381750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457200"/>
            <a:r>
              <a:rPr lang="de-DE" altLang="bg-BG" i="1" dirty="0">
                <a:solidFill>
                  <a:srgbClr val="000000"/>
                </a:solidFill>
                <a:ea typeface="ＭＳ Ｐゴシック" charset="-128"/>
              </a:rPr>
              <a:t>J Allergy Clin Immunol 2007;120:506-15</a:t>
            </a:r>
            <a:endParaRPr lang="fr-FR" altLang="bg-BG" i="1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ACF18F2-CFCA-465F-A7DD-47EDB3C12FA4}" type="slidenum">
              <a:rPr lang="bg-BG" sz="1400">
                <a:cs typeface="+mn-cs"/>
              </a:rPr>
              <a:pPr algn="r">
                <a:defRPr/>
              </a:pPr>
              <a:t>8</a:t>
            </a:fld>
            <a:endParaRPr lang="bg-BG" sz="1400">
              <a:cs typeface="+mn-cs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bg-BG">
                <a:effectLst>
                  <a:outerShdw blurRad="38100" dist="38100" dir="2700000" algn="tl">
                    <a:srgbClr val="FFFFFF"/>
                  </a:outerShdw>
                </a:effectLst>
              </a:rPr>
              <a:t>Анафилактичен шок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256088"/>
          </a:xfrm>
        </p:spPr>
        <p:txBody>
          <a:bodyPr/>
          <a:lstStyle/>
          <a:p>
            <a:pPr marL="357188" indent="-357188" algn="just" eaLnBrk="1" hangingPunct="1"/>
            <a:r>
              <a:rPr lang="bg-BG" altLang="bg-BG" dirty="0"/>
              <a:t>По своята характеристика това е вазогенен тип шок.</a:t>
            </a:r>
          </a:p>
          <a:p>
            <a:pPr marL="357188" indent="-357188" algn="just" eaLnBrk="1" hangingPunct="1"/>
            <a:r>
              <a:rPr lang="bg-BG" altLang="bg-BG" dirty="0"/>
              <a:t>При този вид шок клетъчните промени настъпват най-бързо – още до </a:t>
            </a:r>
            <a:r>
              <a:rPr lang="en-US" altLang="bg-BG" dirty="0"/>
              <a:t>30-3</a:t>
            </a:r>
            <a:r>
              <a:rPr lang="bg-BG" altLang="bg-BG" dirty="0"/>
              <a:t>5 </a:t>
            </a:r>
            <a:r>
              <a:rPr lang="en-US" altLang="bg-BG" dirty="0"/>
              <a:t>min</a:t>
            </a:r>
            <a:r>
              <a:rPr lang="bg-BG" altLang="bg-BG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91" y="2961603"/>
            <a:ext cx="2819109" cy="34863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54804204"/>
              </p:ext>
            </p:extLst>
          </p:nvPr>
        </p:nvGraphicFramePr>
        <p:xfrm>
          <a:off x="107504" y="-99392"/>
          <a:ext cx="892899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784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med_1019_slide">
  <a:themeElements>
    <a:clrScheme name="med_1019_slide 2">
      <a:dk1>
        <a:srgbClr val="000000"/>
      </a:dk1>
      <a:lt1>
        <a:srgbClr val="CCCCCC"/>
      </a:lt1>
      <a:dk2>
        <a:srgbClr val="000000"/>
      </a:dk2>
      <a:lt2>
        <a:srgbClr val="666666"/>
      </a:lt2>
      <a:accent1>
        <a:srgbClr val="803962"/>
      </a:accent1>
      <a:accent2>
        <a:srgbClr val="804A26"/>
      </a:accent2>
      <a:accent3>
        <a:srgbClr val="E2E2E2"/>
      </a:accent3>
      <a:accent4>
        <a:srgbClr val="000000"/>
      </a:accent4>
      <a:accent5>
        <a:srgbClr val="C0AEB7"/>
      </a:accent5>
      <a:accent6>
        <a:srgbClr val="734221"/>
      </a:accent6>
      <a:hlink>
        <a:srgbClr val="803939"/>
      </a:hlink>
      <a:folHlink>
        <a:srgbClr val="6E5D22"/>
      </a:folHlink>
    </a:clrScheme>
    <a:fontScheme name="med_1019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_1019_slide 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03F3F"/>
        </a:accent1>
        <a:accent2>
          <a:srgbClr val="A31A1A"/>
        </a:accent2>
        <a:accent3>
          <a:srgbClr val="E2E2E2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2"/>
        </a:accent1>
        <a:accent2>
          <a:srgbClr val="804A26"/>
        </a:accent2>
        <a:accent3>
          <a:srgbClr val="E2E2E2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335966"/>
        </a:accent1>
        <a:accent2>
          <a:srgbClr val="803939"/>
        </a:accent2>
        <a:accent3>
          <a:srgbClr val="E2E2E2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9"/>
        </a:accent1>
        <a:accent2>
          <a:srgbClr val="736017"/>
        </a:accent2>
        <a:accent3>
          <a:srgbClr val="E2E2E2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CEC00"/>
        </a:accent1>
        <a:accent2>
          <a:srgbClr val="E6CB00"/>
        </a:accent2>
        <a:accent3>
          <a:srgbClr val="E2E2E2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6919"/>
        </a:accent1>
        <a:accent2>
          <a:srgbClr val="688019"/>
        </a:accent2>
        <a:accent3>
          <a:srgbClr val="E2E2E2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7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6"/>
        </a:accent1>
        <a:accent2>
          <a:srgbClr val="666514"/>
        </a:accent2>
        <a:accent3>
          <a:srgbClr val="E2E2E2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8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119"/>
        </a:accent1>
        <a:accent2>
          <a:srgbClr val="197280"/>
        </a:accent2>
        <a:accent3>
          <a:srgbClr val="E2E2E2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9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4EC100"/>
        </a:accent1>
        <a:accent2>
          <a:srgbClr val="358400"/>
        </a:accent2>
        <a:accent3>
          <a:srgbClr val="E2E2E2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0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586614"/>
        </a:accent1>
        <a:accent2>
          <a:srgbClr val="295966"/>
        </a:accent2>
        <a:accent3>
          <a:srgbClr val="E2E2E2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06B"/>
        </a:accent1>
        <a:accent2>
          <a:srgbClr val="804E33"/>
        </a:accent2>
        <a:accent3>
          <a:srgbClr val="E2E2E2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C3F48"/>
        </a:accent1>
        <a:accent2>
          <a:srgbClr val="3D7317"/>
        </a:accent2>
        <a:accent3>
          <a:srgbClr val="E2E2E2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00A5C9"/>
        </a:accent1>
        <a:accent2>
          <a:srgbClr val="427D89"/>
        </a:accent2>
        <a:accent3>
          <a:srgbClr val="E2E2E2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1F5499"/>
        </a:accent1>
        <a:accent2>
          <a:srgbClr val="1D8019"/>
        </a:accent2>
        <a:accent3>
          <a:srgbClr val="E2E2E2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B"/>
        </a:accent1>
        <a:accent2>
          <a:srgbClr val="196D80"/>
        </a:accent2>
        <a:accent3>
          <a:srgbClr val="E2E2E2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666514"/>
        </a:accent1>
        <a:accent2>
          <a:srgbClr val="145766"/>
        </a:accent2>
        <a:accent3>
          <a:srgbClr val="E2E2E2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03F3F"/>
        </a:accent1>
        <a:accent2>
          <a:srgbClr val="A31A1A"/>
        </a:accent2>
        <a:accent3>
          <a:srgbClr val="FFFFFF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2"/>
        </a:accent1>
        <a:accent2>
          <a:srgbClr val="804A26"/>
        </a:accent2>
        <a:accent3>
          <a:srgbClr val="FFFFFF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1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335966"/>
        </a:accent1>
        <a:accent2>
          <a:srgbClr val="803939"/>
        </a:accent2>
        <a:accent3>
          <a:srgbClr val="FFFFFF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9"/>
        </a:accent1>
        <a:accent2>
          <a:srgbClr val="736017"/>
        </a:accent2>
        <a:accent3>
          <a:srgbClr val="FFFFFF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CEC00"/>
        </a:accent1>
        <a:accent2>
          <a:srgbClr val="E6CB00"/>
        </a:accent2>
        <a:accent3>
          <a:srgbClr val="FFFFFF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6919"/>
        </a:accent1>
        <a:accent2>
          <a:srgbClr val="688019"/>
        </a:accent2>
        <a:accent3>
          <a:srgbClr val="FFFFFF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6"/>
        </a:accent1>
        <a:accent2>
          <a:srgbClr val="666514"/>
        </a:accent2>
        <a:accent3>
          <a:srgbClr val="FFFFFF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119"/>
        </a:accent1>
        <a:accent2>
          <a:srgbClr val="197280"/>
        </a:accent2>
        <a:accent3>
          <a:srgbClr val="FFFFFF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EC100"/>
        </a:accent1>
        <a:accent2>
          <a:srgbClr val="358400"/>
        </a:accent2>
        <a:accent3>
          <a:srgbClr val="FFFFFF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86614"/>
        </a:accent1>
        <a:accent2>
          <a:srgbClr val="295966"/>
        </a:accent2>
        <a:accent3>
          <a:srgbClr val="FFFFFF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06B"/>
        </a:accent1>
        <a:accent2>
          <a:srgbClr val="804E33"/>
        </a:accent2>
        <a:accent3>
          <a:srgbClr val="FFFFFF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C3F48"/>
        </a:accent1>
        <a:accent2>
          <a:srgbClr val="3D7317"/>
        </a:accent2>
        <a:accent3>
          <a:srgbClr val="FFFFFF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2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00A5C9"/>
        </a:accent1>
        <a:accent2>
          <a:srgbClr val="427D89"/>
        </a:accent2>
        <a:accent3>
          <a:srgbClr val="FFFFFF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3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1F5499"/>
        </a:accent1>
        <a:accent2>
          <a:srgbClr val="1D8019"/>
        </a:accent2>
        <a:accent3>
          <a:srgbClr val="FFFFFF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3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B"/>
        </a:accent1>
        <a:accent2>
          <a:srgbClr val="196D80"/>
        </a:accent2>
        <a:accent3>
          <a:srgbClr val="FFFFFF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1019_slide 3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666514"/>
        </a:accent1>
        <a:accent2>
          <a:srgbClr val="145766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CC"/>
      </a:lt1>
      <a:dk2>
        <a:srgbClr val="000000"/>
      </a:dk2>
      <a:lt2>
        <a:srgbClr val="666666"/>
      </a:lt2>
      <a:accent1>
        <a:srgbClr val="803962"/>
      </a:accent1>
      <a:accent2>
        <a:srgbClr val="804A26"/>
      </a:accent2>
      <a:accent3>
        <a:srgbClr val="E2E2E2"/>
      </a:accent3>
      <a:accent4>
        <a:srgbClr val="000000"/>
      </a:accent4>
      <a:accent5>
        <a:srgbClr val="C0AEB7"/>
      </a:accent5>
      <a:accent6>
        <a:srgbClr val="734221"/>
      </a:accent6>
      <a:hlink>
        <a:srgbClr val="803939"/>
      </a:hlink>
      <a:folHlink>
        <a:srgbClr val="6E5D2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03F3F"/>
        </a:accent1>
        <a:accent2>
          <a:srgbClr val="A31A1A"/>
        </a:accent2>
        <a:accent3>
          <a:srgbClr val="E2E2E2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2"/>
        </a:accent1>
        <a:accent2>
          <a:srgbClr val="804A26"/>
        </a:accent2>
        <a:accent3>
          <a:srgbClr val="E2E2E2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335966"/>
        </a:accent1>
        <a:accent2>
          <a:srgbClr val="803939"/>
        </a:accent2>
        <a:accent3>
          <a:srgbClr val="E2E2E2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9"/>
        </a:accent1>
        <a:accent2>
          <a:srgbClr val="736017"/>
        </a:accent2>
        <a:accent3>
          <a:srgbClr val="E2E2E2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CEC00"/>
        </a:accent1>
        <a:accent2>
          <a:srgbClr val="E6CB00"/>
        </a:accent2>
        <a:accent3>
          <a:srgbClr val="E2E2E2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6919"/>
        </a:accent1>
        <a:accent2>
          <a:srgbClr val="688019"/>
        </a:accent2>
        <a:accent3>
          <a:srgbClr val="E2E2E2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6"/>
        </a:accent1>
        <a:accent2>
          <a:srgbClr val="666514"/>
        </a:accent2>
        <a:accent3>
          <a:srgbClr val="E2E2E2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119"/>
        </a:accent1>
        <a:accent2>
          <a:srgbClr val="197280"/>
        </a:accent2>
        <a:accent3>
          <a:srgbClr val="E2E2E2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4EC100"/>
        </a:accent1>
        <a:accent2>
          <a:srgbClr val="358400"/>
        </a:accent2>
        <a:accent3>
          <a:srgbClr val="E2E2E2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586614"/>
        </a:accent1>
        <a:accent2>
          <a:srgbClr val="295966"/>
        </a:accent2>
        <a:accent3>
          <a:srgbClr val="E2E2E2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06B"/>
        </a:accent1>
        <a:accent2>
          <a:srgbClr val="804E33"/>
        </a:accent2>
        <a:accent3>
          <a:srgbClr val="E2E2E2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C3F48"/>
        </a:accent1>
        <a:accent2>
          <a:srgbClr val="3D7317"/>
        </a:accent2>
        <a:accent3>
          <a:srgbClr val="E2E2E2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00A5C9"/>
        </a:accent1>
        <a:accent2>
          <a:srgbClr val="427D89"/>
        </a:accent2>
        <a:accent3>
          <a:srgbClr val="E2E2E2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1F5499"/>
        </a:accent1>
        <a:accent2>
          <a:srgbClr val="1D8019"/>
        </a:accent2>
        <a:accent3>
          <a:srgbClr val="E2E2E2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B"/>
        </a:accent1>
        <a:accent2>
          <a:srgbClr val="196D80"/>
        </a:accent2>
        <a:accent3>
          <a:srgbClr val="E2E2E2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666514"/>
        </a:accent1>
        <a:accent2>
          <a:srgbClr val="145766"/>
        </a:accent2>
        <a:accent3>
          <a:srgbClr val="E2E2E2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03F3F"/>
        </a:accent1>
        <a:accent2>
          <a:srgbClr val="A31A1A"/>
        </a:accent2>
        <a:accent3>
          <a:srgbClr val="FFFFFF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2"/>
        </a:accent1>
        <a:accent2>
          <a:srgbClr val="804A26"/>
        </a:accent2>
        <a:accent3>
          <a:srgbClr val="FFFFFF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335966"/>
        </a:accent1>
        <a:accent2>
          <a:srgbClr val="803939"/>
        </a:accent2>
        <a:accent3>
          <a:srgbClr val="FFFFFF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9"/>
        </a:accent1>
        <a:accent2>
          <a:srgbClr val="736017"/>
        </a:accent2>
        <a:accent3>
          <a:srgbClr val="FFFFFF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CEC00"/>
        </a:accent1>
        <a:accent2>
          <a:srgbClr val="E6CB00"/>
        </a:accent2>
        <a:accent3>
          <a:srgbClr val="FFFFFF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6919"/>
        </a:accent1>
        <a:accent2>
          <a:srgbClr val="688019"/>
        </a:accent2>
        <a:accent3>
          <a:srgbClr val="FFFFFF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6"/>
        </a:accent1>
        <a:accent2>
          <a:srgbClr val="666514"/>
        </a:accent2>
        <a:accent3>
          <a:srgbClr val="FFFFFF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119"/>
        </a:accent1>
        <a:accent2>
          <a:srgbClr val="197280"/>
        </a:accent2>
        <a:accent3>
          <a:srgbClr val="FFFFFF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EC100"/>
        </a:accent1>
        <a:accent2>
          <a:srgbClr val="358400"/>
        </a:accent2>
        <a:accent3>
          <a:srgbClr val="FFFFFF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86614"/>
        </a:accent1>
        <a:accent2>
          <a:srgbClr val="295966"/>
        </a:accent2>
        <a:accent3>
          <a:srgbClr val="FFFFFF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06B"/>
        </a:accent1>
        <a:accent2>
          <a:srgbClr val="804E33"/>
        </a:accent2>
        <a:accent3>
          <a:srgbClr val="FFFFFF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C3F48"/>
        </a:accent1>
        <a:accent2>
          <a:srgbClr val="3D7317"/>
        </a:accent2>
        <a:accent3>
          <a:srgbClr val="FFFFFF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00A5C9"/>
        </a:accent1>
        <a:accent2>
          <a:srgbClr val="427D89"/>
        </a:accent2>
        <a:accent3>
          <a:srgbClr val="FFFFFF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1F5499"/>
        </a:accent1>
        <a:accent2>
          <a:srgbClr val="1D8019"/>
        </a:accent2>
        <a:accent3>
          <a:srgbClr val="FFFFFF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B"/>
        </a:accent1>
        <a:accent2>
          <a:srgbClr val="196D80"/>
        </a:accent2>
        <a:accent3>
          <a:srgbClr val="FFFFFF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666514"/>
        </a:accent1>
        <a:accent2>
          <a:srgbClr val="145766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_1019_slide 2">
    <a:dk1>
      <a:srgbClr val="000000"/>
    </a:dk1>
    <a:lt1>
      <a:srgbClr val="CCCCCC"/>
    </a:lt1>
    <a:dk2>
      <a:srgbClr val="000000"/>
    </a:dk2>
    <a:lt2>
      <a:srgbClr val="666666"/>
    </a:lt2>
    <a:accent1>
      <a:srgbClr val="803962"/>
    </a:accent1>
    <a:accent2>
      <a:srgbClr val="804A26"/>
    </a:accent2>
    <a:accent3>
      <a:srgbClr val="E2E2E2"/>
    </a:accent3>
    <a:accent4>
      <a:srgbClr val="000000"/>
    </a:accent4>
    <a:accent5>
      <a:srgbClr val="C0AEB7"/>
    </a:accent5>
    <a:accent6>
      <a:srgbClr val="734221"/>
    </a:accent6>
    <a:hlink>
      <a:srgbClr val="803939"/>
    </a:hlink>
    <a:folHlink>
      <a:srgbClr val="6E5D22"/>
    </a:folHlink>
  </a:clrScheme>
</a:themeOverride>
</file>

<file path=ppt/theme/themeOverride2.xml><?xml version="1.0" encoding="utf-8"?>
<a:themeOverride xmlns:a="http://schemas.openxmlformats.org/drawingml/2006/main">
  <a:clrScheme name="1_Default Design 2">
    <a:dk1>
      <a:srgbClr val="000000"/>
    </a:dk1>
    <a:lt1>
      <a:srgbClr val="CCCCCC"/>
    </a:lt1>
    <a:dk2>
      <a:srgbClr val="000000"/>
    </a:dk2>
    <a:lt2>
      <a:srgbClr val="666666"/>
    </a:lt2>
    <a:accent1>
      <a:srgbClr val="803962"/>
    </a:accent1>
    <a:accent2>
      <a:srgbClr val="804A26"/>
    </a:accent2>
    <a:accent3>
      <a:srgbClr val="E2E2E2"/>
    </a:accent3>
    <a:accent4>
      <a:srgbClr val="000000"/>
    </a:accent4>
    <a:accent5>
      <a:srgbClr val="C0AEB7"/>
    </a:accent5>
    <a:accent6>
      <a:srgbClr val="734221"/>
    </a:accent6>
    <a:hlink>
      <a:srgbClr val="803939"/>
    </a:hlink>
    <a:folHlink>
      <a:srgbClr val="6E5D2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med_1019_slide</Template>
  <TotalTime>5135</TotalTime>
  <Words>3439</Words>
  <Application>Microsoft Macintosh PowerPoint</Application>
  <PresentationFormat>On-screen Show (4:3)</PresentationFormat>
  <Paragraphs>559</Paragraphs>
  <Slides>63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Century Gothic</vt:lpstr>
      <vt:lpstr>Helvetica</vt:lpstr>
      <vt:lpstr>Tahoma</vt:lpstr>
      <vt:lpstr>Times New Roman</vt:lpstr>
      <vt:lpstr>Wingdings</vt:lpstr>
      <vt:lpstr>med_1019_slide</vt:lpstr>
      <vt:lpstr>1_Default Design</vt:lpstr>
      <vt:lpstr>АНАФИЛАКТИЧЕН ШОК</vt:lpstr>
      <vt:lpstr>Определения</vt:lpstr>
      <vt:lpstr>Исторически данни</vt:lpstr>
      <vt:lpstr>Анафилаксия</vt:lpstr>
      <vt:lpstr>Класификация</vt:lpstr>
      <vt:lpstr>Етиология</vt:lpstr>
      <vt:lpstr>PowerPoint Presentation</vt:lpstr>
      <vt:lpstr>Анафилактичен шок</vt:lpstr>
      <vt:lpstr>PowerPoint Presentation</vt:lpstr>
      <vt:lpstr>Патофизиология</vt:lpstr>
      <vt:lpstr>Патофизиология</vt:lpstr>
      <vt:lpstr>Клинична картина</vt:lpstr>
      <vt:lpstr>Клинична картина</vt:lpstr>
      <vt:lpstr>Кожни промени</vt:lpstr>
      <vt:lpstr>Кожни промени</vt:lpstr>
      <vt:lpstr>Кожни промени</vt:lpstr>
      <vt:lpstr>Белодробни промени</vt:lpstr>
      <vt:lpstr>Промени в кръвообращението</vt:lpstr>
      <vt:lpstr>Други</vt:lpstr>
      <vt:lpstr>Диагностични критерии</vt:lpstr>
      <vt:lpstr>Диагностични критерии</vt:lpstr>
      <vt:lpstr>Диагностични критерии</vt:lpstr>
      <vt:lpstr>Диагностични критерии</vt:lpstr>
      <vt:lpstr>Диагностични критерии</vt:lpstr>
      <vt:lpstr>I степен</vt:lpstr>
      <vt:lpstr>II степен</vt:lpstr>
      <vt:lpstr>III степен</vt:lpstr>
      <vt:lpstr>IV степен</vt:lpstr>
      <vt:lpstr>V степен</vt:lpstr>
      <vt:lpstr>Резултати от клиничните проучвания</vt:lpstr>
      <vt:lpstr>Резултати от клиничните проучвания</vt:lpstr>
      <vt:lpstr>Смъртност</vt:lpstr>
      <vt:lpstr>Начално поведение</vt:lpstr>
      <vt:lpstr>Позициониране при анафилактичен шок</vt:lpstr>
      <vt:lpstr>Начално поведение</vt:lpstr>
      <vt:lpstr>Начално поведение</vt:lpstr>
      <vt:lpstr>PowerPoint Presentation</vt:lpstr>
      <vt:lpstr>PowerPoint Presentation</vt:lpstr>
      <vt:lpstr>Медикаментозна терапия с Adrenaline</vt:lpstr>
      <vt:lpstr>Медикаментозна терапия с Adrenaline</vt:lpstr>
      <vt:lpstr>Медикаментозна терапия с Adrenaline</vt:lpstr>
      <vt:lpstr>Медикаментозна терапия</vt:lpstr>
      <vt:lpstr>Особени случаи</vt:lpstr>
      <vt:lpstr>Особени случаи</vt:lpstr>
      <vt:lpstr>Особени случаи</vt:lpstr>
      <vt:lpstr>Проследяване</vt:lpstr>
      <vt:lpstr>При КПАрест</vt:lpstr>
      <vt:lpstr>При КПАрест</vt:lpstr>
      <vt:lpstr>При КПАрест</vt:lpstr>
      <vt:lpstr>При КПАрест</vt:lpstr>
      <vt:lpstr>PowerPoint Presentation</vt:lpstr>
      <vt:lpstr>PowerPoint Presentation</vt:lpstr>
      <vt:lpstr>Други медикаменти</vt:lpstr>
      <vt:lpstr>PowerPoint Presentation</vt:lpstr>
      <vt:lpstr>PowerPoint Presentation</vt:lpstr>
      <vt:lpstr>PowerPoint Presentation</vt:lpstr>
      <vt:lpstr>Лабораторен скрининг</vt:lpstr>
      <vt:lpstr>PowerPoint Presentation</vt:lpstr>
      <vt:lpstr>Лабораторен скрининг</vt:lpstr>
      <vt:lpstr>Лабораторен скрининг</vt:lpstr>
      <vt:lpstr>Лабораторен скрининг</vt:lpstr>
      <vt:lpstr>Профилактика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Анафилактичен шок</dc:title>
  <dc:subject>Лекция за лекари по Спешна медицина</dc:subject>
  <dc:creator>доцент д-р Господин ДИМОВ, дм</dc:creator>
  <cp:lastModifiedBy>gdimov@abv.bg</cp:lastModifiedBy>
  <cp:revision>61</cp:revision>
  <dcterms:created xsi:type="dcterms:W3CDTF">2013-04-28T14:01:02Z</dcterms:created>
  <dcterms:modified xsi:type="dcterms:W3CDTF">2020-11-23T14:16:00Z</dcterms:modified>
  <cp:category>Лекция по АИЛ за студенти по медицина V курс</cp:category>
</cp:coreProperties>
</file>